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7"/>
  </p:notesMasterIdLst>
  <p:sldIdLst>
    <p:sldId id="256" r:id="rId3"/>
    <p:sldId id="321" r:id="rId4"/>
    <p:sldId id="257" r:id="rId5"/>
    <p:sldId id="258" r:id="rId6"/>
    <p:sldId id="307" r:id="rId7"/>
    <p:sldId id="306" r:id="rId8"/>
    <p:sldId id="308" r:id="rId9"/>
    <p:sldId id="259" r:id="rId10"/>
    <p:sldId id="260" r:id="rId11"/>
    <p:sldId id="262" r:id="rId12"/>
    <p:sldId id="310" r:id="rId13"/>
    <p:sldId id="282" r:id="rId14"/>
    <p:sldId id="309" r:id="rId15"/>
    <p:sldId id="268" r:id="rId16"/>
    <p:sldId id="325" r:id="rId17"/>
    <p:sldId id="270" r:id="rId18"/>
    <p:sldId id="275" r:id="rId19"/>
    <p:sldId id="316" r:id="rId20"/>
    <p:sldId id="323" r:id="rId21"/>
    <p:sldId id="312" r:id="rId22"/>
    <p:sldId id="266" r:id="rId23"/>
    <p:sldId id="324" r:id="rId24"/>
    <p:sldId id="311" r:id="rId25"/>
    <p:sldId id="313" r:id="rId26"/>
    <p:sldId id="314" r:id="rId27"/>
    <p:sldId id="315" r:id="rId28"/>
    <p:sldId id="269" r:id="rId29"/>
    <p:sldId id="317" r:id="rId30"/>
    <p:sldId id="277" r:id="rId31"/>
    <p:sldId id="318" r:id="rId32"/>
    <p:sldId id="284" r:id="rId33"/>
    <p:sldId id="319" r:id="rId34"/>
    <p:sldId id="289" r:id="rId35"/>
    <p:sldId id="320" r:id="rId36"/>
  </p:sldIdLst>
  <p:sldSz cx="9144000" cy="5143500" type="screen16x9"/>
  <p:notesSz cx="6858000" cy="9144000"/>
  <p:embeddedFontLst>
    <p:embeddedFont>
      <p:font typeface="Bradley Hand ITC" panose="03070402050302030203" pitchFamily="66" charset="0"/>
      <p:regular r:id="rId38"/>
    </p:embeddedFont>
    <p:embeddedFont>
      <p:font typeface="EB Garamond" panose="00000500000000000000" pitchFamily="2"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Source Serif Pro" panose="02040603050405020204" pitchFamily="18"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B4ACA4-6860-49CC-81C3-E130E4E30F92}">
  <a:tblStyle styleId="{38B4ACA4-6860-49CC-81C3-E130E4E30F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26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83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738d222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738d222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342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738d222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738d222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9768438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9768438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04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01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9768438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9768438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31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72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57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618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00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84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38d2229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38d222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38d2229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38d222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1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738d2229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738d2229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99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768438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768438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768438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768438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60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88a37ff97_0_15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88a37ff97_0_15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88a37ff97_0_15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88a37ff97_0_15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681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66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046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792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ercentage">
  <p:cSld name="BIG_NUMBER_1">
    <p:spTree>
      <p:nvGrpSpPr>
        <p:cNvPr id="1" name="Shape 98"/>
        <p:cNvGrpSpPr/>
        <p:nvPr/>
      </p:nvGrpSpPr>
      <p:grpSpPr>
        <a:xfrm>
          <a:off x="0" y="0"/>
          <a:ext cx="0" cy="0"/>
          <a:chOff x="0" y="0"/>
          <a:chExt cx="0" cy="0"/>
        </a:xfrm>
      </p:grpSpPr>
      <p:sp>
        <p:nvSpPr>
          <p:cNvPr id="99" name="Google Shape;99;p26"/>
          <p:cNvSpPr txBox="1">
            <a:spLocks noGrp="1"/>
          </p:cNvSpPr>
          <p:nvPr>
            <p:ph type="title" hasCustomPrompt="1"/>
          </p:nvPr>
        </p:nvSpPr>
        <p:spPr>
          <a:xfrm>
            <a:off x="945316"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26"/>
          <p:cNvSpPr txBox="1">
            <a:spLocks noGrp="1"/>
          </p:cNvSpPr>
          <p:nvPr>
            <p:ph type="title" idx="2" hasCustomPrompt="1"/>
          </p:nvPr>
        </p:nvSpPr>
        <p:spPr>
          <a:xfrm>
            <a:off x="3786660"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26"/>
          <p:cNvSpPr txBox="1">
            <a:spLocks noGrp="1"/>
          </p:cNvSpPr>
          <p:nvPr>
            <p:ph type="title" idx="3" hasCustomPrompt="1"/>
          </p:nvPr>
        </p:nvSpPr>
        <p:spPr>
          <a:xfrm>
            <a:off x="6628863" y="3452625"/>
            <a:ext cx="15711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26"/>
          <p:cNvSpPr txBox="1">
            <a:spLocks noGrp="1"/>
          </p:cNvSpPr>
          <p:nvPr>
            <p:ph type="subTitle" idx="1"/>
          </p:nvPr>
        </p:nvSpPr>
        <p:spPr>
          <a:xfrm>
            <a:off x="6401763"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3" name="Google Shape;103;p26"/>
          <p:cNvSpPr txBox="1">
            <a:spLocks noGrp="1"/>
          </p:cNvSpPr>
          <p:nvPr>
            <p:ph type="subTitle" idx="4"/>
          </p:nvPr>
        </p:nvSpPr>
        <p:spPr>
          <a:xfrm>
            <a:off x="3560460"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4" name="Google Shape;104;p26"/>
          <p:cNvSpPr txBox="1">
            <a:spLocks noGrp="1"/>
          </p:cNvSpPr>
          <p:nvPr>
            <p:ph type="subTitle" idx="5"/>
          </p:nvPr>
        </p:nvSpPr>
        <p:spPr>
          <a:xfrm>
            <a:off x="719116" y="4019175"/>
            <a:ext cx="2025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5" name="Google Shape;105;p2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6"/>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
  <p:cSld name="CUSTOM_1_2">
    <p:spTree>
      <p:nvGrpSpPr>
        <p:cNvPr id="1" name="Shape 125"/>
        <p:cNvGrpSpPr/>
        <p:nvPr/>
      </p:nvGrpSpPr>
      <p:grpSpPr>
        <a:xfrm>
          <a:off x="0" y="0"/>
          <a:ext cx="0" cy="0"/>
          <a:chOff x="0" y="0"/>
          <a:chExt cx="0" cy="0"/>
        </a:xfrm>
      </p:grpSpPr>
      <p:sp>
        <p:nvSpPr>
          <p:cNvPr id="126" name="Google Shape;126;p29"/>
          <p:cNvSpPr/>
          <p:nvPr/>
        </p:nvSpPr>
        <p:spPr>
          <a:xfrm>
            <a:off x="730650" y="539500"/>
            <a:ext cx="3946500" cy="401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7" name="Google Shape;127;p29"/>
          <p:cNvSpPr txBox="1">
            <a:spLocks noGrp="1"/>
          </p:cNvSpPr>
          <p:nvPr>
            <p:ph type="title"/>
          </p:nvPr>
        </p:nvSpPr>
        <p:spPr>
          <a:xfrm>
            <a:off x="730625" y="1391325"/>
            <a:ext cx="39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8" name="Google Shape;128;p29"/>
          <p:cNvSpPr txBox="1">
            <a:spLocks noGrp="1"/>
          </p:cNvSpPr>
          <p:nvPr>
            <p:ph type="subTitle" idx="1"/>
          </p:nvPr>
        </p:nvSpPr>
        <p:spPr>
          <a:xfrm>
            <a:off x="713225" y="2052125"/>
            <a:ext cx="3963900" cy="21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2"/>
                </a:solidFill>
              </a:defRPr>
            </a:lvl1pPr>
            <a:lvl2pPr lvl="1" algn="ctr" rtl="0">
              <a:lnSpc>
                <a:spcPct val="100000"/>
              </a:lnSpc>
              <a:spcBef>
                <a:spcPts val="1600"/>
              </a:spcBef>
              <a:spcAft>
                <a:spcPts val="0"/>
              </a:spcAft>
              <a:buNone/>
              <a:defRPr sz="1600">
                <a:solidFill>
                  <a:schemeClr val="lt2"/>
                </a:solidFill>
              </a:defRPr>
            </a:lvl2pPr>
            <a:lvl3pPr lvl="2" algn="ctr" rtl="0">
              <a:lnSpc>
                <a:spcPct val="100000"/>
              </a:lnSpc>
              <a:spcBef>
                <a:spcPts val="1600"/>
              </a:spcBef>
              <a:spcAft>
                <a:spcPts val="0"/>
              </a:spcAft>
              <a:buNone/>
              <a:defRPr sz="1600">
                <a:solidFill>
                  <a:schemeClr val="lt2"/>
                </a:solidFill>
              </a:defRPr>
            </a:lvl3pPr>
            <a:lvl4pPr lvl="3" algn="ctr" rtl="0">
              <a:lnSpc>
                <a:spcPct val="100000"/>
              </a:lnSpc>
              <a:spcBef>
                <a:spcPts val="1600"/>
              </a:spcBef>
              <a:spcAft>
                <a:spcPts val="0"/>
              </a:spcAft>
              <a:buNone/>
              <a:defRPr sz="1600">
                <a:solidFill>
                  <a:schemeClr val="lt2"/>
                </a:solidFill>
              </a:defRPr>
            </a:lvl4pPr>
            <a:lvl5pPr lvl="4" algn="ctr" rtl="0">
              <a:lnSpc>
                <a:spcPct val="100000"/>
              </a:lnSpc>
              <a:spcBef>
                <a:spcPts val="1600"/>
              </a:spcBef>
              <a:spcAft>
                <a:spcPts val="0"/>
              </a:spcAft>
              <a:buNone/>
              <a:defRPr sz="1600">
                <a:solidFill>
                  <a:schemeClr val="lt2"/>
                </a:solidFill>
              </a:defRPr>
            </a:lvl5pPr>
            <a:lvl6pPr lvl="5" algn="ctr" rtl="0">
              <a:lnSpc>
                <a:spcPct val="100000"/>
              </a:lnSpc>
              <a:spcBef>
                <a:spcPts val="1600"/>
              </a:spcBef>
              <a:spcAft>
                <a:spcPts val="0"/>
              </a:spcAft>
              <a:buNone/>
              <a:defRPr sz="1600">
                <a:solidFill>
                  <a:schemeClr val="lt2"/>
                </a:solidFill>
              </a:defRPr>
            </a:lvl6pPr>
            <a:lvl7pPr lvl="6" algn="ctr" rtl="0">
              <a:lnSpc>
                <a:spcPct val="100000"/>
              </a:lnSpc>
              <a:spcBef>
                <a:spcPts val="1600"/>
              </a:spcBef>
              <a:spcAft>
                <a:spcPts val="0"/>
              </a:spcAft>
              <a:buNone/>
              <a:defRPr sz="1600">
                <a:solidFill>
                  <a:schemeClr val="lt2"/>
                </a:solidFill>
              </a:defRPr>
            </a:lvl7pPr>
            <a:lvl8pPr lvl="7" algn="ctr" rtl="0">
              <a:lnSpc>
                <a:spcPct val="100000"/>
              </a:lnSpc>
              <a:spcBef>
                <a:spcPts val="1600"/>
              </a:spcBef>
              <a:spcAft>
                <a:spcPts val="0"/>
              </a:spcAft>
              <a:buNone/>
              <a:defRPr sz="1600">
                <a:solidFill>
                  <a:schemeClr val="lt2"/>
                </a:solidFill>
              </a:defRPr>
            </a:lvl8pPr>
            <a:lvl9pPr lvl="8" algn="ctr" rtl="0">
              <a:lnSpc>
                <a:spcPct val="100000"/>
              </a:lnSpc>
              <a:spcBef>
                <a:spcPts val="1600"/>
              </a:spcBef>
              <a:spcAft>
                <a:spcPts val="1600"/>
              </a:spcAft>
              <a:buNone/>
              <a:defRPr sz="1600">
                <a:solidFill>
                  <a:schemeClr val="l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599650" y="1230429"/>
            <a:ext cx="7945500" cy="3357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15" name="Google Shape;15;p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918325"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3918375"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4">
  <p:cSld name="TITLE_AND_BODY_4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879500"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1879550"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9" r:id="rId7"/>
    <p:sldLayoutId id="2147483662" r:id="rId8"/>
    <p:sldLayoutId id="2147483663" r:id="rId9"/>
    <p:sldLayoutId id="2147483668" r:id="rId10"/>
    <p:sldLayoutId id="2147483672" r:id="rId11"/>
    <p:sldLayoutId id="2147483675"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6" name="Google Shape;17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ixabay.com/fr/adulte-agriculture-isol%C3%A9-gar%C3%A7on-3054809/"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tsmarketing.in/AMCwiseStaffParticulars.aspx"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7.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hyperlink" Target="https://commons.wikimedia.org/wiki/File:Python.svg" TargetMode="External"/><Relationship Id="rId7" Type="http://schemas.openxmlformats.org/officeDocument/2006/relationships/hyperlink" Target="https://pixabay.com/en/spreadsheet-excel-table-diagram-98491/" TargetMode="External"/><Relationship Id="rId12" Type="http://schemas.openxmlformats.org/officeDocument/2006/relationships/image" Target="../media/image12.gif"/><Relationship Id="rId17" Type="http://schemas.openxmlformats.org/officeDocument/2006/relationships/image" Target="../media/image17.gif"/><Relationship Id="rId2" Type="http://schemas.openxmlformats.org/officeDocument/2006/relationships/notesSlide" Target="../notesSlides/notesSlide3.xml"/><Relationship Id="rId16" Type="http://schemas.openxmlformats.org/officeDocument/2006/relationships/image" Target="../media/image16.gif"/><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1.gif"/><Relationship Id="rId5" Type="http://schemas.openxmlformats.org/officeDocument/2006/relationships/hyperlink" Target="http://branzeiradu.deviantart.com/art/icon-folder-sending-animated-256319560" TargetMode="External"/><Relationship Id="rId15" Type="http://schemas.openxmlformats.org/officeDocument/2006/relationships/image" Target="../media/image15.gif"/><Relationship Id="rId10" Type="http://schemas.openxmlformats.org/officeDocument/2006/relationships/image" Target="../media/image10.png"/><Relationship Id="rId19" Type="http://schemas.openxmlformats.org/officeDocument/2006/relationships/hyperlink" Target="https://library.duke.edu/data/about/lab" TargetMode="External"/><Relationship Id="rId4" Type="http://schemas.openxmlformats.org/officeDocument/2006/relationships/image" Target="../media/image7.gif"/><Relationship Id="rId9" Type="http://schemas.openxmlformats.org/officeDocument/2006/relationships/hyperlink" Target="http://programandoamedianoche.com/2014/05/hacer-backup-de-todas-las-bases-de-un-servidor-mysql" TargetMode="External"/><Relationship Id="rId14" Type="http://schemas.openxmlformats.org/officeDocument/2006/relationships/image" Target="../media/image14.gif"/></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s://pixabay.com/da/sp%C3%B8rgsm%C3%A5lstegn-sp%C3%B8rgsm%C3%A5l-mark-70690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www.thaigoodview.com/node/162675?page=0,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6" name="Rectangle 5">
            <a:extLst>
              <a:ext uri="{FF2B5EF4-FFF2-40B4-BE49-F238E27FC236}">
                <a16:creationId xmlns:a16="http://schemas.microsoft.com/office/drawing/2014/main" id="{B06C0903-00F7-4F28-AA4F-C832B0954A8D}"/>
              </a:ext>
            </a:extLst>
          </p:cNvPr>
          <p:cNvSpPr/>
          <p:nvPr/>
        </p:nvSpPr>
        <p:spPr>
          <a:xfrm>
            <a:off x="0" y="3379469"/>
            <a:ext cx="9144000" cy="135026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75BA7007-8975-46D6-82B3-7891D0368A49}"/>
              </a:ext>
            </a:extLst>
          </p:cNvPr>
          <p:cNvSpPr/>
          <p:nvPr/>
        </p:nvSpPr>
        <p:spPr>
          <a:xfrm>
            <a:off x="0" y="1604225"/>
            <a:ext cx="9144000" cy="13950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2" name="Google Shape;182;p35"/>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Real</a:t>
            </a:r>
            <a:r>
              <a:rPr lang="en" sz="3600" dirty="0"/>
              <a:t>-Time Price Discovery and Volume Management at e-Marketplaces</a:t>
            </a:r>
            <a:endParaRPr sz="3600" b="1" dirty="0"/>
          </a:p>
        </p:txBody>
      </p:sp>
      <p:pic>
        <p:nvPicPr>
          <p:cNvPr id="10242" name="Picture 2" descr="360DigiTMG - Online Certification Training Courses">
            <a:extLst>
              <a:ext uri="{FF2B5EF4-FFF2-40B4-BE49-F238E27FC236}">
                <a16:creationId xmlns:a16="http://schemas.microsoft.com/office/drawing/2014/main" id="{12E44DF3-CF68-4D5D-AD6D-EE28AF874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461" y="3543427"/>
            <a:ext cx="2250469" cy="1022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CF2E452-2686-4940-B91A-CAC048D478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374" y="2608326"/>
            <a:ext cx="1609496" cy="21579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subTitle" idx="1"/>
          </p:nvPr>
        </p:nvSpPr>
        <p:spPr>
          <a:xfrm>
            <a:off x="4437889" y="1075129"/>
            <a:ext cx="30246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Data Collection</a:t>
            </a:r>
            <a:endParaRPr dirty="0"/>
          </a:p>
        </p:txBody>
      </p:sp>
      <p:sp>
        <p:nvSpPr>
          <p:cNvPr id="237" name="Google Shape;237;p41"/>
          <p:cNvSpPr txBox="1">
            <a:spLocks noGrp="1"/>
          </p:cNvSpPr>
          <p:nvPr>
            <p:ph type="subTitle" idx="2"/>
          </p:nvPr>
        </p:nvSpPr>
        <p:spPr>
          <a:xfrm>
            <a:off x="4424709" y="1529120"/>
            <a:ext cx="4587833" cy="7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b="0" i="0" dirty="0">
                <a:solidFill>
                  <a:schemeClr val="accent2">
                    <a:lumMod val="75000"/>
                  </a:schemeClr>
                </a:solidFill>
                <a:effectLst/>
                <a:latin typeface="Georgia" panose="02040502050405020303" pitchFamily="18" charset="0"/>
              </a:rPr>
              <a:t>Data related to Market prices collected from the Telangana Govt website for the crops – Groundnut, Bengal gram and Maize. Link Courtesy: </a:t>
            </a:r>
            <a:r>
              <a:rPr lang="en-IN" sz="2000" b="0" i="0" u="none" strike="noStrike" dirty="0">
                <a:solidFill>
                  <a:schemeClr val="accent6">
                    <a:lumMod val="50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http://tsmarketing.in/AMCwiseStaffParticulars.aspx</a:t>
            </a:r>
            <a:endParaRPr lang="en-IN" sz="2000" b="0" i="0" u="none" strike="noStrike" dirty="0">
              <a:solidFill>
                <a:schemeClr val="accent6">
                  <a:lumMod val="50000"/>
                </a:schemeClr>
              </a:solidFill>
              <a:effectLst/>
              <a:latin typeface="Georgia" panose="02040502050405020303" pitchFamily="18" charset="0"/>
            </a:endParaRPr>
          </a:p>
          <a:p>
            <a:pPr marL="0" lvl="0" indent="0" algn="l" rtl="0">
              <a:spcBef>
                <a:spcPts val="0"/>
              </a:spcBef>
              <a:spcAft>
                <a:spcPts val="0"/>
              </a:spcAft>
              <a:buNone/>
            </a:pPr>
            <a:endParaRPr lang="en-IN" sz="2000" dirty="0">
              <a:solidFill>
                <a:schemeClr val="accent2">
                  <a:lumMod val="75000"/>
                </a:schemeClr>
              </a:solidFill>
              <a:latin typeface="Georgia" panose="02040502050405020303" pitchFamily="18" charset="0"/>
            </a:endParaRPr>
          </a:p>
          <a:p>
            <a:pPr marL="0" lvl="0" indent="0" algn="l" rtl="0">
              <a:spcBef>
                <a:spcPts val="0"/>
              </a:spcBef>
              <a:spcAft>
                <a:spcPts val="0"/>
              </a:spcAft>
              <a:buNone/>
            </a:pPr>
            <a:r>
              <a:rPr lang="en-IN" sz="2000" dirty="0">
                <a:solidFill>
                  <a:schemeClr val="accent2">
                    <a:lumMod val="75000"/>
                  </a:schemeClr>
                </a:solidFill>
                <a:latin typeface="Georgia" panose="02040502050405020303" pitchFamily="18" charset="0"/>
              </a:rPr>
              <a:t>Later </a:t>
            </a:r>
            <a:r>
              <a:rPr lang="en-IN" sz="2000" b="0" i="0" dirty="0">
                <a:solidFill>
                  <a:schemeClr val="accent2">
                    <a:lumMod val="75000"/>
                  </a:schemeClr>
                </a:solidFill>
                <a:effectLst/>
                <a:latin typeface="Georgia" panose="02040502050405020303" pitchFamily="18" charset="0"/>
              </a:rPr>
              <a:t> we have made a connection to MySQL Database </a:t>
            </a:r>
            <a:r>
              <a:rPr lang="en-IN" sz="2000" dirty="0">
                <a:solidFill>
                  <a:schemeClr val="accent2">
                    <a:lumMod val="75000"/>
                  </a:schemeClr>
                </a:solidFill>
                <a:latin typeface="Georgia" panose="02040502050405020303" pitchFamily="18" charset="0"/>
              </a:rPr>
              <a:t>using</a:t>
            </a:r>
            <a:r>
              <a:rPr lang="en-IN" sz="2000" b="0" i="0" dirty="0">
                <a:solidFill>
                  <a:schemeClr val="accent2">
                    <a:lumMod val="75000"/>
                  </a:schemeClr>
                </a:solidFill>
                <a:effectLst/>
                <a:latin typeface="Georgia" panose="02040502050405020303" pitchFamily="18" charset="0"/>
              </a:rPr>
              <a:t> Python such that it can capture the data stored in the database.</a:t>
            </a:r>
            <a:endParaRPr sz="2000" dirty="0">
              <a:solidFill>
                <a:schemeClr val="accent2">
                  <a:lumMod val="75000"/>
                </a:schemeClr>
              </a:solidFill>
              <a:latin typeface="Georgia" panose="02040502050405020303" pitchFamily="18" charset="0"/>
            </a:endParaRPr>
          </a:p>
        </p:txBody>
      </p:sp>
      <p:pic>
        <p:nvPicPr>
          <p:cNvPr id="240" name="Google Shape;240;p41"/>
          <p:cNvPicPr preferRelativeResize="0"/>
          <p:nvPr/>
        </p:nvPicPr>
        <p:blipFill rotWithShape="1">
          <a:blip r:embed="rId4">
            <a:alphaModFix/>
          </a:blip>
          <a:srcRect l="27176" r="22821"/>
          <a:stretch/>
        </p:blipFill>
        <p:spPr>
          <a:xfrm>
            <a:off x="-1" y="0"/>
            <a:ext cx="3812875" cy="5143500"/>
          </a:xfrm>
          <a:prstGeom prst="rect">
            <a:avLst/>
          </a:prstGeom>
          <a:noFill/>
          <a:ln>
            <a:noFill/>
          </a:ln>
        </p:spPr>
      </p:pic>
      <p:sp>
        <p:nvSpPr>
          <p:cNvPr id="241" name="Google Shape;241;p41"/>
          <p:cNvSpPr txBox="1">
            <a:spLocks noGrp="1"/>
          </p:cNvSpPr>
          <p:nvPr>
            <p:ph type="title"/>
          </p:nvPr>
        </p:nvSpPr>
        <p:spPr>
          <a:xfrm>
            <a:off x="4789785" y="165569"/>
            <a:ext cx="323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41"/>
          <p:cNvSpPr/>
          <p:nvPr/>
        </p:nvSpPr>
        <p:spPr>
          <a:xfrm>
            <a:off x="3860139" y="1035983"/>
            <a:ext cx="564570" cy="505718"/>
          </a:xfrm>
          <a:custGeom>
            <a:avLst/>
            <a:gdLst/>
            <a:ahLst/>
            <a:cxnLst/>
            <a:rect l="l" t="t" r="r" b="b"/>
            <a:pathLst>
              <a:path w="42018" h="36983" extrusionOk="0">
                <a:moveTo>
                  <a:pt x="6085" y="6205"/>
                </a:moveTo>
                <a:cubicBezTo>
                  <a:pt x="6156" y="6205"/>
                  <a:pt x="6216" y="6217"/>
                  <a:pt x="6287" y="6229"/>
                </a:cubicBezTo>
                <a:cubicBezTo>
                  <a:pt x="6275" y="6277"/>
                  <a:pt x="6287" y="6324"/>
                  <a:pt x="6299" y="6372"/>
                </a:cubicBezTo>
                <a:cubicBezTo>
                  <a:pt x="6228" y="6313"/>
                  <a:pt x="6156" y="6253"/>
                  <a:pt x="6085" y="6205"/>
                </a:cubicBezTo>
                <a:close/>
                <a:moveTo>
                  <a:pt x="36601" y="5515"/>
                </a:moveTo>
                <a:lnTo>
                  <a:pt x="36601" y="5515"/>
                </a:lnTo>
                <a:cubicBezTo>
                  <a:pt x="36410" y="6348"/>
                  <a:pt x="36005" y="7694"/>
                  <a:pt x="35208" y="9087"/>
                </a:cubicBezTo>
                <a:cubicBezTo>
                  <a:pt x="34660" y="9492"/>
                  <a:pt x="30624" y="12313"/>
                  <a:pt x="25183" y="12349"/>
                </a:cubicBezTo>
                <a:cubicBezTo>
                  <a:pt x="25063" y="12349"/>
                  <a:pt x="24956" y="12456"/>
                  <a:pt x="24968" y="12575"/>
                </a:cubicBezTo>
                <a:cubicBezTo>
                  <a:pt x="24968" y="12694"/>
                  <a:pt x="25063" y="12801"/>
                  <a:pt x="25183" y="12801"/>
                </a:cubicBezTo>
                <a:cubicBezTo>
                  <a:pt x="29540" y="12766"/>
                  <a:pt x="33017" y="11004"/>
                  <a:pt x="34600" y="10027"/>
                </a:cubicBezTo>
                <a:lnTo>
                  <a:pt x="34600" y="10027"/>
                </a:lnTo>
                <a:cubicBezTo>
                  <a:pt x="33386" y="11706"/>
                  <a:pt x="31517" y="13290"/>
                  <a:pt x="28647" y="13861"/>
                </a:cubicBezTo>
                <a:cubicBezTo>
                  <a:pt x="28060" y="13971"/>
                  <a:pt x="27432" y="14022"/>
                  <a:pt x="26734" y="14022"/>
                </a:cubicBezTo>
                <a:cubicBezTo>
                  <a:pt x="26597" y="14022"/>
                  <a:pt x="26457" y="14020"/>
                  <a:pt x="26314" y="14016"/>
                </a:cubicBezTo>
                <a:cubicBezTo>
                  <a:pt x="25983" y="14001"/>
                  <a:pt x="25589" y="13991"/>
                  <a:pt x="25140" y="13991"/>
                </a:cubicBezTo>
                <a:cubicBezTo>
                  <a:pt x="23386" y="13991"/>
                  <a:pt x="20789" y="14145"/>
                  <a:pt x="17860" y="14790"/>
                </a:cubicBezTo>
                <a:cubicBezTo>
                  <a:pt x="17991" y="14671"/>
                  <a:pt x="18122" y="14528"/>
                  <a:pt x="18253" y="14397"/>
                </a:cubicBezTo>
                <a:cubicBezTo>
                  <a:pt x="18265" y="14385"/>
                  <a:pt x="18289" y="14373"/>
                  <a:pt x="18301" y="14361"/>
                </a:cubicBezTo>
                <a:cubicBezTo>
                  <a:pt x="18456" y="14194"/>
                  <a:pt x="18610" y="14028"/>
                  <a:pt x="18765" y="13861"/>
                </a:cubicBezTo>
                <a:cubicBezTo>
                  <a:pt x="18813" y="13802"/>
                  <a:pt x="18860" y="13742"/>
                  <a:pt x="18908" y="13694"/>
                </a:cubicBezTo>
                <a:cubicBezTo>
                  <a:pt x="19015" y="13575"/>
                  <a:pt x="19122" y="13456"/>
                  <a:pt x="19218" y="13325"/>
                </a:cubicBezTo>
                <a:cubicBezTo>
                  <a:pt x="19229" y="13313"/>
                  <a:pt x="19241" y="13302"/>
                  <a:pt x="19265" y="13278"/>
                </a:cubicBezTo>
                <a:cubicBezTo>
                  <a:pt x="19884" y="13206"/>
                  <a:pt x="21349" y="13182"/>
                  <a:pt x="21361" y="13182"/>
                </a:cubicBezTo>
                <a:cubicBezTo>
                  <a:pt x="21492" y="13182"/>
                  <a:pt x="21587" y="13075"/>
                  <a:pt x="21587" y="12956"/>
                </a:cubicBezTo>
                <a:cubicBezTo>
                  <a:pt x="21587" y="12837"/>
                  <a:pt x="21480" y="12742"/>
                  <a:pt x="21361" y="12742"/>
                </a:cubicBezTo>
                <a:cubicBezTo>
                  <a:pt x="21301" y="12742"/>
                  <a:pt x="20349" y="12754"/>
                  <a:pt x="19646" y="12801"/>
                </a:cubicBezTo>
                <a:cubicBezTo>
                  <a:pt x="19646" y="12790"/>
                  <a:pt x="19646" y="12790"/>
                  <a:pt x="19658" y="12778"/>
                </a:cubicBezTo>
                <a:cubicBezTo>
                  <a:pt x="19706" y="12706"/>
                  <a:pt x="19765" y="12647"/>
                  <a:pt x="19813" y="12575"/>
                </a:cubicBezTo>
                <a:cubicBezTo>
                  <a:pt x="19908" y="12444"/>
                  <a:pt x="19991" y="12313"/>
                  <a:pt x="20087" y="12194"/>
                </a:cubicBezTo>
                <a:cubicBezTo>
                  <a:pt x="20087" y="12194"/>
                  <a:pt x="20087" y="12194"/>
                  <a:pt x="20087" y="12182"/>
                </a:cubicBezTo>
                <a:cubicBezTo>
                  <a:pt x="21459" y="11759"/>
                  <a:pt x="23158" y="11715"/>
                  <a:pt x="23824" y="11715"/>
                </a:cubicBezTo>
                <a:cubicBezTo>
                  <a:pt x="24002" y="11715"/>
                  <a:pt x="24106" y="11718"/>
                  <a:pt x="24111" y="11718"/>
                </a:cubicBezTo>
                <a:cubicBezTo>
                  <a:pt x="24118" y="11719"/>
                  <a:pt x="24126" y="11719"/>
                  <a:pt x="24133" y="11719"/>
                </a:cubicBezTo>
                <a:cubicBezTo>
                  <a:pt x="24252" y="11719"/>
                  <a:pt x="24338" y="11627"/>
                  <a:pt x="24349" y="11504"/>
                </a:cubicBezTo>
                <a:cubicBezTo>
                  <a:pt x="24349" y="11385"/>
                  <a:pt x="24254" y="11277"/>
                  <a:pt x="24135" y="11277"/>
                </a:cubicBezTo>
                <a:cubicBezTo>
                  <a:pt x="24113" y="11277"/>
                  <a:pt x="23999" y="11274"/>
                  <a:pt x="23816" y="11274"/>
                </a:cubicBezTo>
                <a:cubicBezTo>
                  <a:pt x="23194" y="11274"/>
                  <a:pt x="21771" y="11310"/>
                  <a:pt x="20456" y="11623"/>
                </a:cubicBezTo>
                <a:cubicBezTo>
                  <a:pt x="20491" y="11575"/>
                  <a:pt x="20515" y="11527"/>
                  <a:pt x="20539" y="11492"/>
                </a:cubicBezTo>
                <a:cubicBezTo>
                  <a:pt x="20563" y="11468"/>
                  <a:pt x="20575" y="11444"/>
                  <a:pt x="20587" y="11420"/>
                </a:cubicBezTo>
                <a:cubicBezTo>
                  <a:pt x="20706" y="11230"/>
                  <a:pt x="20813" y="11051"/>
                  <a:pt x="20920" y="10861"/>
                </a:cubicBezTo>
                <a:cubicBezTo>
                  <a:pt x="22623" y="10480"/>
                  <a:pt x="24385" y="10277"/>
                  <a:pt x="26159" y="10254"/>
                </a:cubicBezTo>
                <a:cubicBezTo>
                  <a:pt x="27099" y="10254"/>
                  <a:pt x="27933" y="10158"/>
                  <a:pt x="28683" y="9980"/>
                </a:cubicBezTo>
                <a:cubicBezTo>
                  <a:pt x="30576" y="9539"/>
                  <a:pt x="34005" y="8384"/>
                  <a:pt x="36601" y="5515"/>
                </a:cubicBezTo>
                <a:close/>
                <a:moveTo>
                  <a:pt x="23004" y="1741"/>
                </a:moveTo>
                <a:lnTo>
                  <a:pt x="23004" y="1741"/>
                </a:lnTo>
                <a:cubicBezTo>
                  <a:pt x="22777" y="5098"/>
                  <a:pt x="21956" y="8063"/>
                  <a:pt x="20575" y="10563"/>
                </a:cubicBezTo>
                <a:cubicBezTo>
                  <a:pt x="20456" y="10777"/>
                  <a:pt x="20337" y="10980"/>
                  <a:pt x="20206" y="11194"/>
                </a:cubicBezTo>
                <a:cubicBezTo>
                  <a:pt x="19313" y="12647"/>
                  <a:pt x="18205" y="13944"/>
                  <a:pt x="16908" y="15040"/>
                </a:cubicBezTo>
                <a:cubicBezTo>
                  <a:pt x="16479" y="15421"/>
                  <a:pt x="16015" y="15766"/>
                  <a:pt x="15538" y="16088"/>
                </a:cubicBezTo>
                <a:cubicBezTo>
                  <a:pt x="13598" y="17421"/>
                  <a:pt x="11740" y="18088"/>
                  <a:pt x="10633" y="18409"/>
                </a:cubicBezTo>
                <a:cubicBezTo>
                  <a:pt x="10335" y="18445"/>
                  <a:pt x="10050" y="18505"/>
                  <a:pt x="9776" y="18552"/>
                </a:cubicBezTo>
                <a:cubicBezTo>
                  <a:pt x="9776" y="18540"/>
                  <a:pt x="9776" y="18528"/>
                  <a:pt x="9788" y="18528"/>
                </a:cubicBezTo>
                <a:cubicBezTo>
                  <a:pt x="9788" y="18516"/>
                  <a:pt x="9788" y="18516"/>
                  <a:pt x="9788" y="18516"/>
                </a:cubicBezTo>
                <a:cubicBezTo>
                  <a:pt x="9812" y="18445"/>
                  <a:pt x="9835" y="18374"/>
                  <a:pt x="9871" y="18302"/>
                </a:cubicBezTo>
                <a:cubicBezTo>
                  <a:pt x="9907" y="18207"/>
                  <a:pt x="9943" y="18124"/>
                  <a:pt x="9966" y="18028"/>
                </a:cubicBezTo>
                <a:lnTo>
                  <a:pt x="9978" y="18004"/>
                </a:lnTo>
                <a:cubicBezTo>
                  <a:pt x="10062" y="17814"/>
                  <a:pt x="10133" y="17612"/>
                  <a:pt x="10216" y="17421"/>
                </a:cubicBezTo>
                <a:cubicBezTo>
                  <a:pt x="14169" y="15099"/>
                  <a:pt x="17324" y="11492"/>
                  <a:pt x="17360" y="11456"/>
                </a:cubicBezTo>
                <a:cubicBezTo>
                  <a:pt x="17432" y="11361"/>
                  <a:pt x="17432" y="11218"/>
                  <a:pt x="17336" y="11135"/>
                </a:cubicBezTo>
                <a:cubicBezTo>
                  <a:pt x="17293" y="11097"/>
                  <a:pt x="17241" y="11079"/>
                  <a:pt x="17189" y="11079"/>
                </a:cubicBezTo>
                <a:cubicBezTo>
                  <a:pt x="17124" y="11079"/>
                  <a:pt x="17061" y="11106"/>
                  <a:pt x="17015" y="11158"/>
                </a:cubicBezTo>
                <a:cubicBezTo>
                  <a:pt x="16991" y="11194"/>
                  <a:pt x="14145" y="14433"/>
                  <a:pt x="10514" y="16719"/>
                </a:cubicBezTo>
                <a:cubicBezTo>
                  <a:pt x="10693" y="16302"/>
                  <a:pt x="10871" y="15909"/>
                  <a:pt x="11062" y="15516"/>
                </a:cubicBezTo>
                <a:cubicBezTo>
                  <a:pt x="11062" y="15504"/>
                  <a:pt x="11074" y="15504"/>
                  <a:pt x="11074" y="15492"/>
                </a:cubicBezTo>
                <a:lnTo>
                  <a:pt x="11169" y="15314"/>
                </a:lnTo>
                <a:cubicBezTo>
                  <a:pt x="12610" y="14540"/>
                  <a:pt x="14384" y="12587"/>
                  <a:pt x="14455" y="12504"/>
                </a:cubicBezTo>
                <a:cubicBezTo>
                  <a:pt x="14538" y="12420"/>
                  <a:pt x="14538" y="12278"/>
                  <a:pt x="14443" y="12194"/>
                </a:cubicBezTo>
                <a:cubicBezTo>
                  <a:pt x="14399" y="12156"/>
                  <a:pt x="14344" y="12137"/>
                  <a:pt x="14290" y="12137"/>
                </a:cubicBezTo>
                <a:cubicBezTo>
                  <a:pt x="14228" y="12137"/>
                  <a:pt x="14166" y="12162"/>
                  <a:pt x="14122" y="12206"/>
                </a:cubicBezTo>
                <a:cubicBezTo>
                  <a:pt x="14110" y="12230"/>
                  <a:pt x="12800" y="13659"/>
                  <a:pt x="11574" y="14528"/>
                </a:cubicBezTo>
                <a:cubicBezTo>
                  <a:pt x="12098" y="13552"/>
                  <a:pt x="12657" y="12635"/>
                  <a:pt x="13252" y="11789"/>
                </a:cubicBezTo>
                <a:lnTo>
                  <a:pt x="13264" y="11789"/>
                </a:lnTo>
                <a:cubicBezTo>
                  <a:pt x="14848" y="9539"/>
                  <a:pt x="16431" y="8110"/>
                  <a:pt x="17658" y="7229"/>
                </a:cubicBezTo>
                <a:lnTo>
                  <a:pt x="17658" y="7229"/>
                </a:lnTo>
                <a:cubicBezTo>
                  <a:pt x="17432" y="7801"/>
                  <a:pt x="16991" y="8682"/>
                  <a:pt x="16217" y="9622"/>
                </a:cubicBezTo>
                <a:cubicBezTo>
                  <a:pt x="16146" y="9718"/>
                  <a:pt x="16158" y="9861"/>
                  <a:pt x="16253" y="9932"/>
                </a:cubicBezTo>
                <a:cubicBezTo>
                  <a:pt x="16289" y="9968"/>
                  <a:pt x="16336" y="9992"/>
                  <a:pt x="16396" y="9992"/>
                </a:cubicBezTo>
                <a:cubicBezTo>
                  <a:pt x="16455" y="9992"/>
                  <a:pt x="16515" y="9956"/>
                  <a:pt x="16562" y="9908"/>
                </a:cubicBezTo>
                <a:cubicBezTo>
                  <a:pt x="17753" y="8444"/>
                  <a:pt x="18194" y="7146"/>
                  <a:pt x="18289" y="6813"/>
                </a:cubicBezTo>
                <a:cubicBezTo>
                  <a:pt x="18456" y="6705"/>
                  <a:pt x="18610" y="6610"/>
                  <a:pt x="18753" y="6527"/>
                </a:cubicBezTo>
                <a:cubicBezTo>
                  <a:pt x="19694" y="5979"/>
                  <a:pt x="20527" y="5312"/>
                  <a:pt x="21218" y="4562"/>
                </a:cubicBezTo>
                <a:lnTo>
                  <a:pt x="21218" y="4562"/>
                </a:lnTo>
                <a:cubicBezTo>
                  <a:pt x="21039" y="5872"/>
                  <a:pt x="20361" y="8884"/>
                  <a:pt x="17753" y="12170"/>
                </a:cubicBezTo>
                <a:cubicBezTo>
                  <a:pt x="17682" y="12266"/>
                  <a:pt x="17694" y="12397"/>
                  <a:pt x="17789" y="12480"/>
                </a:cubicBezTo>
                <a:cubicBezTo>
                  <a:pt x="17836" y="12516"/>
                  <a:pt x="17884" y="12528"/>
                  <a:pt x="17932" y="12528"/>
                </a:cubicBezTo>
                <a:cubicBezTo>
                  <a:pt x="17991" y="12528"/>
                  <a:pt x="18063" y="12504"/>
                  <a:pt x="18110" y="12444"/>
                </a:cubicBezTo>
                <a:cubicBezTo>
                  <a:pt x="21432" y="8241"/>
                  <a:pt x="21706" y="4539"/>
                  <a:pt x="21730" y="3955"/>
                </a:cubicBezTo>
                <a:cubicBezTo>
                  <a:pt x="21968" y="3646"/>
                  <a:pt x="22194" y="3324"/>
                  <a:pt x="22385" y="2991"/>
                </a:cubicBezTo>
                <a:cubicBezTo>
                  <a:pt x="22647" y="2538"/>
                  <a:pt x="22849" y="2110"/>
                  <a:pt x="23004" y="1741"/>
                </a:cubicBezTo>
                <a:close/>
                <a:moveTo>
                  <a:pt x="7168" y="6384"/>
                </a:moveTo>
                <a:lnTo>
                  <a:pt x="7168" y="6384"/>
                </a:lnTo>
                <a:cubicBezTo>
                  <a:pt x="7978" y="6563"/>
                  <a:pt x="8966" y="6884"/>
                  <a:pt x="9931" y="7444"/>
                </a:cubicBezTo>
                <a:cubicBezTo>
                  <a:pt x="11467" y="8349"/>
                  <a:pt x="12526" y="9861"/>
                  <a:pt x="12836" y="11611"/>
                </a:cubicBezTo>
                <a:cubicBezTo>
                  <a:pt x="12145" y="12587"/>
                  <a:pt x="11455" y="13730"/>
                  <a:pt x="10800" y="15040"/>
                </a:cubicBezTo>
                <a:cubicBezTo>
                  <a:pt x="10752" y="15135"/>
                  <a:pt x="10705" y="15230"/>
                  <a:pt x="10657" y="15326"/>
                </a:cubicBezTo>
                <a:cubicBezTo>
                  <a:pt x="10276" y="16111"/>
                  <a:pt x="9907" y="16957"/>
                  <a:pt x="9562" y="17850"/>
                </a:cubicBezTo>
                <a:lnTo>
                  <a:pt x="9550" y="17874"/>
                </a:lnTo>
                <a:cubicBezTo>
                  <a:pt x="9526" y="17933"/>
                  <a:pt x="9502" y="18004"/>
                  <a:pt x="9478" y="18064"/>
                </a:cubicBezTo>
                <a:cubicBezTo>
                  <a:pt x="9466" y="18088"/>
                  <a:pt x="9466" y="18112"/>
                  <a:pt x="9454" y="18135"/>
                </a:cubicBezTo>
                <a:cubicBezTo>
                  <a:pt x="9431" y="18183"/>
                  <a:pt x="9407" y="18243"/>
                  <a:pt x="9395" y="18302"/>
                </a:cubicBezTo>
                <a:cubicBezTo>
                  <a:pt x="9073" y="18505"/>
                  <a:pt x="8764" y="18683"/>
                  <a:pt x="8466" y="18850"/>
                </a:cubicBezTo>
                <a:cubicBezTo>
                  <a:pt x="8061" y="18957"/>
                  <a:pt x="7680" y="19064"/>
                  <a:pt x="7347" y="19183"/>
                </a:cubicBezTo>
                <a:cubicBezTo>
                  <a:pt x="7573" y="18933"/>
                  <a:pt x="7788" y="18683"/>
                  <a:pt x="7990" y="18433"/>
                </a:cubicBezTo>
                <a:cubicBezTo>
                  <a:pt x="10204" y="15599"/>
                  <a:pt x="10312" y="11623"/>
                  <a:pt x="8252" y="8539"/>
                </a:cubicBezTo>
                <a:cubicBezTo>
                  <a:pt x="7704" y="7729"/>
                  <a:pt x="7109" y="7051"/>
                  <a:pt x="6466" y="6515"/>
                </a:cubicBezTo>
                <a:lnTo>
                  <a:pt x="6466" y="6515"/>
                </a:lnTo>
                <a:cubicBezTo>
                  <a:pt x="6966" y="6753"/>
                  <a:pt x="10407" y="8599"/>
                  <a:pt x="10633" y="11992"/>
                </a:cubicBezTo>
                <a:cubicBezTo>
                  <a:pt x="10645" y="12111"/>
                  <a:pt x="10740" y="12194"/>
                  <a:pt x="10859" y="12194"/>
                </a:cubicBezTo>
                <a:lnTo>
                  <a:pt x="10871" y="12194"/>
                </a:lnTo>
                <a:cubicBezTo>
                  <a:pt x="11002" y="12194"/>
                  <a:pt x="11086" y="12087"/>
                  <a:pt x="11086" y="11956"/>
                </a:cubicBezTo>
                <a:cubicBezTo>
                  <a:pt x="10966" y="10349"/>
                  <a:pt x="10157" y="8813"/>
                  <a:pt x="8728" y="7539"/>
                </a:cubicBezTo>
                <a:cubicBezTo>
                  <a:pt x="8145" y="7003"/>
                  <a:pt x="7573" y="6622"/>
                  <a:pt x="7168" y="6384"/>
                </a:cubicBezTo>
                <a:close/>
                <a:moveTo>
                  <a:pt x="20624" y="16130"/>
                </a:moveTo>
                <a:cubicBezTo>
                  <a:pt x="23419" y="16130"/>
                  <a:pt x="26383" y="16462"/>
                  <a:pt x="29481" y="17123"/>
                </a:cubicBezTo>
                <a:cubicBezTo>
                  <a:pt x="29514" y="17137"/>
                  <a:pt x="31356" y="17594"/>
                  <a:pt x="34024" y="17594"/>
                </a:cubicBezTo>
                <a:cubicBezTo>
                  <a:pt x="36085" y="17594"/>
                  <a:pt x="38638" y="17321"/>
                  <a:pt x="41232" y="16361"/>
                </a:cubicBezTo>
                <a:lnTo>
                  <a:pt x="41232" y="16361"/>
                </a:lnTo>
                <a:cubicBezTo>
                  <a:pt x="40827" y="16909"/>
                  <a:pt x="40065" y="17802"/>
                  <a:pt x="38803" y="18600"/>
                </a:cubicBezTo>
                <a:cubicBezTo>
                  <a:pt x="36672" y="19943"/>
                  <a:pt x="34177" y="20369"/>
                  <a:pt x="31869" y="20369"/>
                </a:cubicBezTo>
                <a:cubicBezTo>
                  <a:pt x="30515" y="20369"/>
                  <a:pt x="29225" y="20222"/>
                  <a:pt x="28111" y="20029"/>
                </a:cubicBezTo>
                <a:cubicBezTo>
                  <a:pt x="27719" y="19957"/>
                  <a:pt x="27338" y="19862"/>
                  <a:pt x="26885" y="19743"/>
                </a:cubicBezTo>
                <a:cubicBezTo>
                  <a:pt x="25206" y="19278"/>
                  <a:pt x="20313" y="18076"/>
                  <a:pt x="15157" y="18076"/>
                </a:cubicBezTo>
                <a:cubicBezTo>
                  <a:pt x="14313" y="18076"/>
                  <a:pt x="13457" y="18112"/>
                  <a:pt x="12625" y="18183"/>
                </a:cubicBezTo>
                <a:lnTo>
                  <a:pt x="12625" y="18183"/>
                </a:lnTo>
                <a:cubicBezTo>
                  <a:pt x="12636" y="18181"/>
                  <a:pt x="12646" y="18171"/>
                  <a:pt x="12657" y="18171"/>
                </a:cubicBezTo>
                <a:cubicBezTo>
                  <a:pt x="12717" y="18147"/>
                  <a:pt x="12776" y="18124"/>
                  <a:pt x="12836" y="18088"/>
                </a:cubicBezTo>
                <a:cubicBezTo>
                  <a:pt x="12895" y="18064"/>
                  <a:pt x="12955" y="18040"/>
                  <a:pt x="13014" y="18016"/>
                </a:cubicBezTo>
                <a:cubicBezTo>
                  <a:pt x="13074" y="17993"/>
                  <a:pt x="13133" y="17957"/>
                  <a:pt x="13193" y="17933"/>
                </a:cubicBezTo>
                <a:cubicBezTo>
                  <a:pt x="13264" y="17897"/>
                  <a:pt x="13324" y="17874"/>
                  <a:pt x="13383" y="17850"/>
                </a:cubicBezTo>
                <a:cubicBezTo>
                  <a:pt x="13443" y="17814"/>
                  <a:pt x="13514" y="17778"/>
                  <a:pt x="13574" y="17754"/>
                </a:cubicBezTo>
                <a:cubicBezTo>
                  <a:pt x="13633" y="17719"/>
                  <a:pt x="13705" y="17695"/>
                  <a:pt x="13764" y="17659"/>
                </a:cubicBezTo>
                <a:cubicBezTo>
                  <a:pt x="13776" y="17647"/>
                  <a:pt x="13788" y="17647"/>
                  <a:pt x="13800" y="17635"/>
                </a:cubicBezTo>
                <a:cubicBezTo>
                  <a:pt x="15138" y="17400"/>
                  <a:pt x="16561" y="17306"/>
                  <a:pt x="17980" y="17306"/>
                </a:cubicBezTo>
                <a:cubicBezTo>
                  <a:pt x="23605" y="17306"/>
                  <a:pt x="29176" y="18783"/>
                  <a:pt x="29243" y="18802"/>
                </a:cubicBezTo>
                <a:cubicBezTo>
                  <a:pt x="29266" y="18814"/>
                  <a:pt x="29278" y="18814"/>
                  <a:pt x="29302" y="18814"/>
                </a:cubicBezTo>
                <a:cubicBezTo>
                  <a:pt x="29397" y="18814"/>
                  <a:pt x="29493" y="18755"/>
                  <a:pt x="29516" y="18647"/>
                </a:cubicBezTo>
                <a:cubicBezTo>
                  <a:pt x="29552" y="18528"/>
                  <a:pt x="29481" y="18409"/>
                  <a:pt x="29362" y="18374"/>
                </a:cubicBezTo>
                <a:cubicBezTo>
                  <a:pt x="29291" y="18353"/>
                  <a:pt x="23670" y="16865"/>
                  <a:pt x="17973" y="16865"/>
                </a:cubicBezTo>
                <a:cubicBezTo>
                  <a:pt x="16943" y="16865"/>
                  <a:pt x="15910" y="16913"/>
                  <a:pt x="14907" y="17028"/>
                </a:cubicBezTo>
                <a:cubicBezTo>
                  <a:pt x="14931" y="17016"/>
                  <a:pt x="14943" y="17016"/>
                  <a:pt x="14955" y="17004"/>
                </a:cubicBezTo>
                <a:cubicBezTo>
                  <a:pt x="15027" y="16957"/>
                  <a:pt x="15098" y="16921"/>
                  <a:pt x="15169" y="16873"/>
                </a:cubicBezTo>
                <a:cubicBezTo>
                  <a:pt x="15229" y="16826"/>
                  <a:pt x="15300" y="16790"/>
                  <a:pt x="15372" y="16754"/>
                </a:cubicBezTo>
                <a:cubicBezTo>
                  <a:pt x="15431" y="16707"/>
                  <a:pt x="15503" y="16659"/>
                  <a:pt x="15574" y="16611"/>
                </a:cubicBezTo>
                <a:cubicBezTo>
                  <a:pt x="15634" y="16564"/>
                  <a:pt x="15693" y="16528"/>
                  <a:pt x="15765" y="16492"/>
                </a:cubicBezTo>
                <a:cubicBezTo>
                  <a:pt x="17318" y="16251"/>
                  <a:pt x="18940" y="16130"/>
                  <a:pt x="20624" y="16130"/>
                </a:cubicBezTo>
                <a:close/>
                <a:moveTo>
                  <a:pt x="5347" y="20552"/>
                </a:moveTo>
                <a:cubicBezTo>
                  <a:pt x="5418" y="20564"/>
                  <a:pt x="5490" y="20564"/>
                  <a:pt x="5573" y="20576"/>
                </a:cubicBezTo>
                <a:cubicBezTo>
                  <a:pt x="5597" y="20588"/>
                  <a:pt x="5632" y="20588"/>
                  <a:pt x="5668" y="20600"/>
                </a:cubicBezTo>
                <a:cubicBezTo>
                  <a:pt x="5775" y="20612"/>
                  <a:pt x="5894" y="20636"/>
                  <a:pt x="6013" y="20660"/>
                </a:cubicBezTo>
                <a:cubicBezTo>
                  <a:pt x="6037" y="20671"/>
                  <a:pt x="6073" y="20671"/>
                  <a:pt x="6097" y="20683"/>
                </a:cubicBezTo>
                <a:cubicBezTo>
                  <a:pt x="6180" y="20707"/>
                  <a:pt x="6275" y="20719"/>
                  <a:pt x="6359" y="20743"/>
                </a:cubicBezTo>
                <a:cubicBezTo>
                  <a:pt x="6406" y="20755"/>
                  <a:pt x="6454" y="20779"/>
                  <a:pt x="6490" y="20779"/>
                </a:cubicBezTo>
                <a:cubicBezTo>
                  <a:pt x="6549" y="20802"/>
                  <a:pt x="6597" y="20814"/>
                  <a:pt x="6645" y="20826"/>
                </a:cubicBezTo>
                <a:cubicBezTo>
                  <a:pt x="5716" y="21207"/>
                  <a:pt x="3847" y="21969"/>
                  <a:pt x="3061" y="22386"/>
                </a:cubicBezTo>
                <a:cubicBezTo>
                  <a:pt x="2954" y="22445"/>
                  <a:pt x="2906" y="22588"/>
                  <a:pt x="2965" y="22696"/>
                </a:cubicBezTo>
                <a:cubicBezTo>
                  <a:pt x="3001" y="22767"/>
                  <a:pt x="3085" y="22815"/>
                  <a:pt x="3156" y="22815"/>
                </a:cubicBezTo>
                <a:cubicBezTo>
                  <a:pt x="3192" y="22815"/>
                  <a:pt x="3227" y="22803"/>
                  <a:pt x="3263" y="22779"/>
                </a:cubicBezTo>
                <a:cubicBezTo>
                  <a:pt x="4204" y="22279"/>
                  <a:pt x="6799" y="21243"/>
                  <a:pt x="7287" y="21052"/>
                </a:cubicBezTo>
                <a:cubicBezTo>
                  <a:pt x="7335" y="21076"/>
                  <a:pt x="7383" y="21088"/>
                  <a:pt x="7430" y="21112"/>
                </a:cubicBezTo>
                <a:cubicBezTo>
                  <a:pt x="7478" y="21136"/>
                  <a:pt x="7526" y="21160"/>
                  <a:pt x="7585" y="21183"/>
                </a:cubicBezTo>
                <a:cubicBezTo>
                  <a:pt x="7645" y="21207"/>
                  <a:pt x="7716" y="21243"/>
                  <a:pt x="7788" y="21267"/>
                </a:cubicBezTo>
                <a:cubicBezTo>
                  <a:pt x="7835" y="21291"/>
                  <a:pt x="7895" y="21314"/>
                  <a:pt x="7942" y="21350"/>
                </a:cubicBezTo>
                <a:cubicBezTo>
                  <a:pt x="8014" y="21374"/>
                  <a:pt x="8085" y="21410"/>
                  <a:pt x="8145" y="21445"/>
                </a:cubicBezTo>
                <a:cubicBezTo>
                  <a:pt x="8204" y="21481"/>
                  <a:pt x="8252" y="21505"/>
                  <a:pt x="8299" y="21529"/>
                </a:cubicBezTo>
                <a:cubicBezTo>
                  <a:pt x="8371" y="21564"/>
                  <a:pt x="8442" y="21612"/>
                  <a:pt x="8514" y="21648"/>
                </a:cubicBezTo>
                <a:cubicBezTo>
                  <a:pt x="8561" y="21672"/>
                  <a:pt x="8609" y="21707"/>
                  <a:pt x="8657" y="21731"/>
                </a:cubicBezTo>
                <a:cubicBezTo>
                  <a:pt x="8680" y="21743"/>
                  <a:pt x="8692" y="21755"/>
                  <a:pt x="8716" y="21767"/>
                </a:cubicBezTo>
                <a:cubicBezTo>
                  <a:pt x="8085" y="21874"/>
                  <a:pt x="6704" y="22136"/>
                  <a:pt x="5906" y="22469"/>
                </a:cubicBezTo>
                <a:cubicBezTo>
                  <a:pt x="5799" y="22517"/>
                  <a:pt x="5752" y="22648"/>
                  <a:pt x="5799" y="22755"/>
                </a:cubicBezTo>
                <a:cubicBezTo>
                  <a:pt x="5835" y="22838"/>
                  <a:pt x="5906" y="22898"/>
                  <a:pt x="6002" y="22898"/>
                </a:cubicBezTo>
                <a:cubicBezTo>
                  <a:pt x="6025" y="22898"/>
                  <a:pt x="6061" y="22886"/>
                  <a:pt x="6085" y="22874"/>
                </a:cubicBezTo>
                <a:cubicBezTo>
                  <a:pt x="7061" y="22469"/>
                  <a:pt x="9085" y="22160"/>
                  <a:pt x="9097" y="22148"/>
                </a:cubicBezTo>
                <a:cubicBezTo>
                  <a:pt x="9157" y="22148"/>
                  <a:pt x="9192" y="22124"/>
                  <a:pt x="9228" y="22088"/>
                </a:cubicBezTo>
                <a:cubicBezTo>
                  <a:pt x="9252" y="22100"/>
                  <a:pt x="9288" y="22124"/>
                  <a:pt x="9312" y="22148"/>
                </a:cubicBezTo>
                <a:cubicBezTo>
                  <a:pt x="9335" y="22160"/>
                  <a:pt x="9359" y="22172"/>
                  <a:pt x="9383" y="22184"/>
                </a:cubicBezTo>
                <a:cubicBezTo>
                  <a:pt x="9502" y="22267"/>
                  <a:pt x="9621" y="22350"/>
                  <a:pt x="9740" y="22445"/>
                </a:cubicBezTo>
                <a:cubicBezTo>
                  <a:pt x="9776" y="22469"/>
                  <a:pt x="9812" y="22493"/>
                  <a:pt x="9847" y="22517"/>
                </a:cubicBezTo>
                <a:cubicBezTo>
                  <a:pt x="9931" y="22588"/>
                  <a:pt x="10026" y="22648"/>
                  <a:pt x="10109" y="22719"/>
                </a:cubicBezTo>
                <a:cubicBezTo>
                  <a:pt x="10157" y="22755"/>
                  <a:pt x="10204" y="22791"/>
                  <a:pt x="10252" y="22826"/>
                </a:cubicBezTo>
                <a:cubicBezTo>
                  <a:pt x="10324" y="22886"/>
                  <a:pt x="10395" y="22946"/>
                  <a:pt x="10478" y="23005"/>
                </a:cubicBezTo>
                <a:cubicBezTo>
                  <a:pt x="10526" y="23053"/>
                  <a:pt x="10574" y="23088"/>
                  <a:pt x="10621" y="23136"/>
                </a:cubicBezTo>
                <a:cubicBezTo>
                  <a:pt x="10669" y="23172"/>
                  <a:pt x="10716" y="23219"/>
                  <a:pt x="10764" y="23255"/>
                </a:cubicBezTo>
                <a:cubicBezTo>
                  <a:pt x="10440" y="23231"/>
                  <a:pt x="10120" y="23219"/>
                  <a:pt x="9803" y="23219"/>
                </a:cubicBezTo>
                <a:cubicBezTo>
                  <a:pt x="6427" y="23219"/>
                  <a:pt x="3524" y="24511"/>
                  <a:pt x="2620" y="24958"/>
                </a:cubicBezTo>
                <a:cubicBezTo>
                  <a:pt x="2427" y="25054"/>
                  <a:pt x="2215" y="25102"/>
                  <a:pt x="2010" y="25102"/>
                </a:cubicBezTo>
                <a:cubicBezTo>
                  <a:pt x="1987" y="25102"/>
                  <a:pt x="1964" y="25102"/>
                  <a:pt x="1942" y="25101"/>
                </a:cubicBezTo>
                <a:cubicBezTo>
                  <a:pt x="1918" y="25089"/>
                  <a:pt x="1894" y="25089"/>
                  <a:pt x="1882" y="25089"/>
                </a:cubicBezTo>
                <a:lnTo>
                  <a:pt x="1834" y="25089"/>
                </a:lnTo>
                <a:cubicBezTo>
                  <a:pt x="1251" y="25053"/>
                  <a:pt x="775" y="24660"/>
                  <a:pt x="632" y="24089"/>
                </a:cubicBezTo>
                <a:cubicBezTo>
                  <a:pt x="513" y="23648"/>
                  <a:pt x="596" y="23041"/>
                  <a:pt x="1168" y="22660"/>
                </a:cubicBezTo>
                <a:cubicBezTo>
                  <a:pt x="2906" y="21505"/>
                  <a:pt x="4990" y="20683"/>
                  <a:pt x="5347" y="20552"/>
                </a:cubicBezTo>
                <a:close/>
                <a:moveTo>
                  <a:pt x="13988" y="18629"/>
                </a:moveTo>
                <a:cubicBezTo>
                  <a:pt x="15224" y="18629"/>
                  <a:pt x="16582" y="18724"/>
                  <a:pt x="18063" y="18957"/>
                </a:cubicBezTo>
                <a:cubicBezTo>
                  <a:pt x="21777" y="19540"/>
                  <a:pt x="25373" y="21017"/>
                  <a:pt x="28731" y="23338"/>
                </a:cubicBezTo>
                <a:cubicBezTo>
                  <a:pt x="31112" y="24982"/>
                  <a:pt x="34660" y="27089"/>
                  <a:pt x="38410" y="28137"/>
                </a:cubicBezTo>
                <a:cubicBezTo>
                  <a:pt x="38232" y="28184"/>
                  <a:pt x="38017" y="28232"/>
                  <a:pt x="37779" y="28268"/>
                </a:cubicBezTo>
                <a:cubicBezTo>
                  <a:pt x="37172" y="28220"/>
                  <a:pt x="31552" y="27637"/>
                  <a:pt x="27028" y="24124"/>
                </a:cubicBezTo>
                <a:cubicBezTo>
                  <a:pt x="26987" y="24094"/>
                  <a:pt x="26938" y="24078"/>
                  <a:pt x="26889" y="24078"/>
                </a:cubicBezTo>
                <a:cubicBezTo>
                  <a:pt x="26823" y="24078"/>
                  <a:pt x="26759" y="24106"/>
                  <a:pt x="26718" y="24160"/>
                </a:cubicBezTo>
                <a:cubicBezTo>
                  <a:pt x="26635" y="24267"/>
                  <a:pt x="26659" y="24398"/>
                  <a:pt x="26754" y="24481"/>
                </a:cubicBezTo>
                <a:cubicBezTo>
                  <a:pt x="30028" y="27017"/>
                  <a:pt x="33874" y="28065"/>
                  <a:pt x="36053" y="28470"/>
                </a:cubicBezTo>
                <a:cubicBezTo>
                  <a:pt x="35834" y="28480"/>
                  <a:pt x="35606" y="28486"/>
                  <a:pt x="35368" y="28486"/>
                </a:cubicBezTo>
                <a:cubicBezTo>
                  <a:pt x="32869" y="28486"/>
                  <a:pt x="29316" y="27851"/>
                  <a:pt x="25218" y="25232"/>
                </a:cubicBezTo>
                <a:cubicBezTo>
                  <a:pt x="23611" y="24208"/>
                  <a:pt x="22158" y="23398"/>
                  <a:pt x="20753" y="22767"/>
                </a:cubicBezTo>
                <a:cubicBezTo>
                  <a:pt x="20753" y="22743"/>
                  <a:pt x="20742" y="22731"/>
                  <a:pt x="20730" y="22719"/>
                </a:cubicBezTo>
                <a:cubicBezTo>
                  <a:pt x="20718" y="22707"/>
                  <a:pt x="20706" y="22696"/>
                  <a:pt x="20682" y="22672"/>
                </a:cubicBezTo>
                <a:cubicBezTo>
                  <a:pt x="20670" y="22648"/>
                  <a:pt x="20646" y="22624"/>
                  <a:pt x="20634" y="22612"/>
                </a:cubicBezTo>
                <a:cubicBezTo>
                  <a:pt x="20611" y="22588"/>
                  <a:pt x="20599" y="22576"/>
                  <a:pt x="20587" y="22565"/>
                </a:cubicBezTo>
                <a:cubicBezTo>
                  <a:pt x="20575" y="22541"/>
                  <a:pt x="20551" y="22517"/>
                  <a:pt x="20527" y="22493"/>
                </a:cubicBezTo>
                <a:cubicBezTo>
                  <a:pt x="20515" y="22469"/>
                  <a:pt x="20503" y="22457"/>
                  <a:pt x="20480" y="22445"/>
                </a:cubicBezTo>
                <a:cubicBezTo>
                  <a:pt x="20444" y="22410"/>
                  <a:pt x="20408" y="22362"/>
                  <a:pt x="20372" y="22326"/>
                </a:cubicBezTo>
                <a:cubicBezTo>
                  <a:pt x="19777" y="21707"/>
                  <a:pt x="19134" y="21183"/>
                  <a:pt x="18444" y="20731"/>
                </a:cubicBezTo>
                <a:lnTo>
                  <a:pt x="18444" y="20731"/>
                </a:lnTo>
                <a:cubicBezTo>
                  <a:pt x="20253" y="20814"/>
                  <a:pt x="23016" y="22243"/>
                  <a:pt x="23051" y="22267"/>
                </a:cubicBezTo>
                <a:cubicBezTo>
                  <a:pt x="23087" y="22279"/>
                  <a:pt x="23123" y="22291"/>
                  <a:pt x="23158" y="22291"/>
                </a:cubicBezTo>
                <a:cubicBezTo>
                  <a:pt x="23230" y="22291"/>
                  <a:pt x="23313" y="22243"/>
                  <a:pt x="23349" y="22172"/>
                </a:cubicBezTo>
                <a:cubicBezTo>
                  <a:pt x="23409" y="22053"/>
                  <a:pt x="23361" y="21922"/>
                  <a:pt x="23254" y="21862"/>
                </a:cubicBezTo>
                <a:cubicBezTo>
                  <a:pt x="23123" y="21797"/>
                  <a:pt x="20172" y="20276"/>
                  <a:pt x="18242" y="20276"/>
                </a:cubicBezTo>
                <a:cubicBezTo>
                  <a:pt x="18070" y="20276"/>
                  <a:pt x="17906" y="20288"/>
                  <a:pt x="17753" y="20314"/>
                </a:cubicBezTo>
                <a:cubicBezTo>
                  <a:pt x="16098" y="19398"/>
                  <a:pt x="14181" y="18897"/>
                  <a:pt x="12086" y="18850"/>
                </a:cubicBezTo>
                <a:lnTo>
                  <a:pt x="12050" y="18850"/>
                </a:lnTo>
                <a:cubicBezTo>
                  <a:pt x="11932" y="18847"/>
                  <a:pt x="11815" y="18845"/>
                  <a:pt x="11698" y="18845"/>
                </a:cubicBezTo>
                <a:cubicBezTo>
                  <a:pt x="11378" y="18845"/>
                  <a:pt x="11060" y="18856"/>
                  <a:pt x="10728" y="18874"/>
                </a:cubicBezTo>
                <a:cubicBezTo>
                  <a:pt x="10966" y="18838"/>
                  <a:pt x="11217" y="18790"/>
                  <a:pt x="11455" y="18766"/>
                </a:cubicBezTo>
                <a:cubicBezTo>
                  <a:pt x="12233" y="18681"/>
                  <a:pt x="13077" y="18629"/>
                  <a:pt x="13988" y="18629"/>
                </a:cubicBezTo>
                <a:close/>
                <a:moveTo>
                  <a:pt x="11684" y="19286"/>
                </a:moveTo>
                <a:cubicBezTo>
                  <a:pt x="11796" y="19286"/>
                  <a:pt x="11906" y="19287"/>
                  <a:pt x="12014" y="19290"/>
                </a:cubicBezTo>
                <a:cubicBezTo>
                  <a:pt x="12407" y="19481"/>
                  <a:pt x="15443" y="21005"/>
                  <a:pt x="16932" y="23803"/>
                </a:cubicBezTo>
                <a:cubicBezTo>
                  <a:pt x="16967" y="23886"/>
                  <a:pt x="17051" y="23922"/>
                  <a:pt x="17122" y="23922"/>
                </a:cubicBezTo>
                <a:cubicBezTo>
                  <a:pt x="17158" y="23922"/>
                  <a:pt x="17193" y="23910"/>
                  <a:pt x="17229" y="23898"/>
                </a:cubicBezTo>
                <a:cubicBezTo>
                  <a:pt x="17336" y="23839"/>
                  <a:pt x="17384" y="23708"/>
                  <a:pt x="17324" y="23600"/>
                </a:cubicBezTo>
                <a:cubicBezTo>
                  <a:pt x="16181" y="21433"/>
                  <a:pt x="14217" y="20029"/>
                  <a:pt x="13062" y="19350"/>
                </a:cubicBezTo>
                <a:lnTo>
                  <a:pt x="13062" y="19350"/>
                </a:lnTo>
                <a:cubicBezTo>
                  <a:pt x="14729" y="19505"/>
                  <a:pt x="16241" y="19957"/>
                  <a:pt x="17574" y="20707"/>
                </a:cubicBezTo>
                <a:cubicBezTo>
                  <a:pt x="17598" y="20731"/>
                  <a:pt x="17634" y="20743"/>
                  <a:pt x="17658" y="20755"/>
                </a:cubicBezTo>
                <a:cubicBezTo>
                  <a:pt x="18527" y="21255"/>
                  <a:pt x="19325" y="21874"/>
                  <a:pt x="20051" y="22624"/>
                </a:cubicBezTo>
                <a:cubicBezTo>
                  <a:pt x="20206" y="22791"/>
                  <a:pt x="20337" y="22934"/>
                  <a:pt x="20444" y="23077"/>
                </a:cubicBezTo>
                <a:cubicBezTo>
                  <a:pt x="20682" y="23374"/>
                  <a:pt x="20908" y="23731"/>
                  <a:pt x="21146" y="24160"/>
                </a:cubicBezTo>
                <a:cubicBezTo>
                  <a:pt x="22563" y="26756"/>
                  <a:pt x="27671" y="34959"/>
                  <a:pt x="35886" y="35697"/>
                </a:cubicBezTo>
                <a:cubicBezTo>
                  <a:pt x="35100" y="35935"/>
                  <a:pt x="33922" y="36233"/>
                  <a:pt x="32481" y="36411"/>
                </a:cubicBezTo>
                <a:cubicBezTo>
                  <a:pt x="25290" y="34411"/>
                  <a:pt x="21194" y="26470"/>
                  <a:pt x="21158" y="26386"/>
                </a:cubicBezTo>
                <a:cubicBezTo>
                  <a:pt x="21116" y="26311"/>
                  <a:pt x="21038" y="26271"/>
                  <a:pt x="20954" y="26271"/>
                </a:cubicBezTo>
                <a:cubicBezTo>
                  <a:pt x="20919" y="26271"/>
                  <a:pt x="20883" y="26277"/>
                  <a:pt x="20849" y="26291"/>
                </a:cubicBezTo>
                <a:cubicBezTo>
                  <a:pt x="20742" y="26351"/>
                  <a:pt x="20694" y="26482"/>
                  <a:pt x="20753" y="26589"/>
                </a:cubicBezTo>
                <a:cubicBezTo>
                  <a:pt x="20789" y="26672"/>
                  <a:pt x="24587" y="34042"/>
                  <a:pt x="31338" y="36507"/>
                </a:cubicBezTo>
                <a:cubicBezTo>
                  <a:pt x="30962" y="36526"/>
                  <a:pt x="30576" y="36538"/>
                  <a:pt x="30181" y="36538"/>
                </a:cubicBezTo>
                <a:cubicBezTo>
                  <a:pt x="29839" y="36538"/>
                  <a:pt x="29490" y="36529"/>
                  <a:pt x="29135" y="36507"/>
                </a:cubicBezTo>
                <a:cubicBezTo>
                  <a:pt x="28731" y="36483"/>
                  <a:pt x="28350" y="36435"/>
                  <a:pt x="27957" y="36388"/>
                </a:cubicBezTo>
                <a:cubicBezTo>
                  <a:pt x="24682" y="34685"/>
                  <a:pt x="22575" y="31649"/>
                  <a:pt x="22551" y="31613"/>
                </a:cubicBezTo>
                <a:cubicBezTo>
                  <a:pt x="22506" y="31553"/>
                  <a:pt x="22432" y="31521"/>
                  <a:pt x="22360" y="31521"/>
                </a:cubicBezTo>
                <a:cubicBezTo>
                  <a:pt x="22318" y="31521"/>
                  <a:pt x="22277" y="31532"/>
                  <a:pt x="22242" y="31554"/>
                </a:cubicBezTo>
                <a:cubicBezTo>
                  <a:pt x="22135" y="31625"/>
                  <a:pt x="22111" y="31768"/>
                  <a:pt x="22182" y="31863"/>
                </a:cubicBezTo>
                <a:cubicBezTo>
                  <a:pt x="22266" y="31982"/>
                  <a:pt x="23944" y="34411"/>
                  <a:pt x="26707" y="36173"/>
                </a:cubicBezTo>
                <a:cubicBezTo>
                  <a:pt x="25028" y="35828"/>
                  <a:pt x="23432" y="35233"/>
                  <a:pt x="21932" y="34387"/>
                </a:cubicBezTo>
                <a:cubicBezTo>
                  <a:pt x="19182" y="32828"/>
                  <a:pt x="16777" y="30435"/>
                  <a:pt x="14776" y="27256"/>
                </a:cubicBezTo>
                <a:cubicBezTo>
                  <a:pt x="14193" y="26327"/>
                  <a:pt x="13705" y="25648"/>
                  <a:pt x="13193" y="25053"/>
                </a:cubicBezTo>
                <a:cubicBezTo>
                  <a:pt x="12657" y="24446"/>
                  <a:pt x="12121" y="23886"/>
                  <a:pt x="11586" y="23386"/>
                </a:cubicBezTo>
                <a:cubicBezTo>
                  <a:pt x="11467" y="23279"/>
                  <a:pt x="11336" y="23160"/>
                  <a:pt x="11217" y="23053"/>
                </a:cubicBezTo>
                <a:cubicBezTo>
                  <a:pt x="11181" y="23017"/>
                  <a:pt x="11133" y="22981"/>
                  <a:pt x="11097" y="22946"/>
                </a:cubicBezTo>
                <a:cubicBezTo>
                  <a:pt x="11014" y="22874"/>
                  <a:pt x="10931" y="22803"/>
                  <a:pt x="10847" y="22731"/>
                </a:cubicBezTo>
                <a:cubicBezTo>
                  <a:pt x="10800" y="22696"/>
                  <a:pt x="10752" y="22660"/>
                  <a:pt x="10705" y="22624"/>
                </a:cubicBezTo>
                <a:cubicBezTo>
                  <a:pt x="10621" y="22553"/>
                  <a:pt x="10550" y="22493"/>
                  <a:pt x="10466" y="22434"/>
                </a:cubicBezTo>
                <a:cubicBezTo>
                  <a:pt x="10419" y="22398"/>
                  <a:pt x="10371" y="22362"/>
                  <a:pt x="10324" y="22315"/>
                </a:cubicBezTo>
                <a:cubicBezTo>
                  <a:pt x="10252" y="22267"/>
                  <a:pt x="10169" y="22207"/>
                  <a:pt x="10097" y="22148"/>
                </a:cubicBezTo>
                <a:cubicBezTo>
                  <a:pt x="10050" y="22112"/>
                  <a:pt x="10002" y="22076"/>
                  <a:pt x="9954" y="22041"/>
                </a:cubicBezTo>
                <a:cubicBezTo>
                  <a:pt x="9871" y="21981"/>
                  <a:pt x="9788" y="21934"/>
                  <a:pt x="9704" y="21874"/>
                </a:cubicBezTo>
                <a:cubicBezTo>
                  <a:pt x="9669" y="21838"/>
                  <a:pt x="9621" y="21814"/>
                  <a:pt x="9573" y="21779"/>
                </a:cubicBezTo>
                <a:cubicBezTo>
                  <a:pt x="9478" y="21719"/>
                  <a:pt x="9383" y="21660"/>
                  <a:pt x="9288" y="21588"/>
                </a:cubicBezTo>
                <a:cubicBezTo>
                  <a:pt x="9264" y="21576"/>
                  <a:pt x="9240" y="21553"/>
                  <a:pt x="9204" y="21541"/>
                </a:cubicBezTo>
                <a:cubicBezTo>
                  <a:pt x="9085" y="21469"/>
                  <a:pt x="8966" y="21386"/>
                  <a:pt x="8835" y="21314"/>
                </a:cubicBezTo>
                <a:cubicBezTo>
                  <a:pt x="8811" y="21302"/>
                  <a:pt x="8776" y="21279"/>
                  <a:pt x="8752" y="21267"/>
                </a:cubicBezTo>
                <a:cubicBezTo>
                  <a:pt x="8657" y="21219"/>
                  <a:pt x="8561" y="21160"/>
                  <a:pt x="8478" y="21112"/>
                </a:cubicBezTo>
                <a:cubicBezTo>
                  <a:pt x="8430" y="21088"/>
                  <a:pt x="8383" y="21064"/>
                  <a:pt x="8347" y="21041"/>
                </a:cubicBezTo>
                <a:cubicBezTo>
                  <a:pt x="8264" y="21005"/>
                  <a:pt x="8180" y="20969"/>
                  <a:pt x="8109" y="20921"/>
                </a:cubicBezTo>
                <a:cubicBezTo>
                  <a:pt x="8061" y="20910"/>
                  <a:pt x="8014" y="20886"/>
                  <a:pt x="7966" y="20862"/>
                </a:cubicBezTo>
                <a:cubicBezTo>
                  <a:pt x="7883" y="20826"/>
                  <a:pt x="7811" y="20791"/>
                  <a:pt x="7728" y="20755"/>
                </a:cubicBezTo>
                <a:cubicBezTo>
                  <a:pt x="7680" y="20731"/>
                  <a:pt x="7633" y="20719"/>
                  <a:pt x="7585" y="20695"/>
                </a:cubicBezTo>
                <a:cubicBezTo>
                  <a:pt x="7514" y="20660"/>
                  <a:pt x="7430" y="20636"/>
                  <a:pt x="7359" y="20600"/>
                </a:cubicBezTo>
                <a:cubicBezTo>
                  <a:pt x="7311" y="20588"/>
                  <a:pt x="7264" y="20564"/>
                  <a:pt x="7228" y="20552"/>
                </a:cubicBezTo>
                <a:cubicBezTo>
                  <a:pt x="7133" y="20517"/>
                  <a:pt x="7049" y="20493"/>
                  <a:pt x="6966" y="20457"/>
                </a:cubicBezTo>
                <a:cubicBezTo>
                  <a:pt x="6930" y="20445"/>
                  <a:pt x="6895" y="20433"/>
                  <a:pt x="6859" y="20421"/>
                </a:cubicBezTo>
                <a:cubicBezTo>
                  <a:pt x="6740" y="20386"/>
                  <a:pt x="6621" y="20350"/>
                  <a:pt x="6490" y="20314"/>
                </a:cubicBezTo>
                <a:cubicBezTo>
                  <a:pt x="6478" y="20314"/>
                  <a:pt x="6466" y="20314"/>
                  <a:pt x="6454" y="20302"/>
                </a:cubicBezTo>
                <a:cubicBezTo>
                  <a:pt x="6359" y="20279"/>
                  <a:pt x="6264" y="20255"/>
                  <a:pt x="6168" y="20231"/>
                </a:cubicBezTo>
                <a:lnTo>
                  <a:pt x="6192" y="20231"/>
                </a:lnTo>
                <a:cubicBezTo>
                  <a:pt x="6228" y="20207"/>
                  <a:pt x="6275" y="20195"/>
                  <a:pt x="6335" y="20183"/>
                </a:cubicBezTo>
                <a:cubicBezTo>
                  <a:pt x="6335" y="20183"/>
                  <a:pt x="6347" y="20171"/>
                  <a:pt x="6347" y="20171"/>
                </a:cubicBezTo>
                <a:cubicBezTo>
                  <a:pt x="6406" y="20148"/>
                  <a:pt x="6466" y="20136"/>
                  <a:pt x="6537" y="20112"/>
                </a:cubicBezTo>
                <a:cubicBezTo>
                  <a:pt x="6549" y="20112"/>
                  <a:pt x="6561" y="20100"/>
                  <a:pt x="6573" y="20100"/>
                </a:cubicBezTo>
                <a:cubicBezTo>
                  <a:pt x="6621" y="20088"/>
                  <a:pt x="6680" y="20076"/>
                  <a:pt x="6728" y="20052"/>
                </a:cubicBezTo>
                <a:cubicBezTo>
                  <a:pt x="6752" y="20052"/>
                  <a:pt x="6764" y="20040"/>
                  <a:pt x="6787" y="20040"/>
                </a:cubicBezTo>
                <a:cubicBezTo>
                  <a:pt x="6847" y="20017"/>
                  <a:pt x="6918" y="20005"/>
                  <a:pt x="6978" y="19981"/>
                </a:cubicBezTo>
                <a:lnTo>
                  <a:pt x="6990" y="19981"/>
                </a:lnTo>
                <a:cubicBezTo>
                  <a:pt x="7073" y="19957"/>
                  <a:pt x="7145" y="19933"/>
                  <a:pt x="7216" y="19909"/>
                </a:cubicBezTo>
                <a:cubicBezTo>
                  <a:pt x="7240" y="19909"/>
                  <a:pt x="7252" y="19909"/>
                  <a:pt x="7276" y="19898"/>
                </a:cubicBezTo>
                <a:cubicBezTo>
                  <a:pt x="7335" y="19886"/>
                  <a:pt x="7395" y="19874"/>
                  <a:pt x="7454" y="19850"/>
                </a:cubicBezTo>
                <a:cubicBezTo>
                  <a:pt x="7478" y="19850"/>
                  <a:pt x="7502" y="19838"/>
                  <a:pt x="7526" y="19838"/>
                </a:cubicBezTo>
                <a:cubicBezTo>
                  <a:pt x="7597" y="19814"/>
                  <a:pt x="7680" y="19802"/>
                  <a:pt x="7764" y="19778"/>
                </a:cubicBezTo>
                <a:lnTo>
                  <a:pt x="7776" y="19778"/>
                </a:lnTo>
                <a:cubicBezTo>
                  <a:pt x="7859" y="19755"/>
                  <a:pt x="7942" y="19731"/>
                  <a:pt x="8038" y="19719"/>
                </a:cubicBezTo>
                <a:cubicBezTo>
                  <a:pt x="8049" y="19707"/>
                  <a:pt x="8073" y="19707"/>
                  <a:pt x="8097" y="19695"/>
                </a:cubicBezTo>
                <a:cubicBezTo>
                  <a:pt x="8169" y="19683"/>
                  <a:pt x="8240" y="19671"/>
                  <a:pt x="8311" y="19659"/>
                </a:cubicBezTo>
                <a:cubicBezTo>
                  <a:pt x="8335" y="19648"/>
                  <a:pt x="8359" y="19648"/>
                  <a:pt x="8383" y="19636"/>
                </a:cubicBezTo>
                <a:cubicBezTo>
                  <a:pt x="8407" y="19636"/>
                  <a:pt x="8419" y="19624"/>
                  <a:pt x="8442" y="19624"/>
                </a:cubicBezTo>
                <a:cubicBezTo>
                  <a:pt x="9026" y="19850"/>
                  <a:pt x="14253" y="21922"/>
                  <a:pt x="16586" y="26851"/>
                </a:cubicBezTo>
                <a:cubicBezTo>
                  <a:pt x="16622" y="26934"/>
                  <a:pt x="16693" y="26982"/>
                  <a:pt x="16777" y="26982"/>
                </a:cubicBezTo>
                <a:cubicBezTo>
                  <a:pt x="16812" y="26982"/>
                  <a:pt x="16848" y="26982"/>
                  <a:pt x="16884" y="26958"/>
                </a:cubicBezTo>
                <a:cubicBezTo>
                  <a:pt x="16991" y="26910"/>
                  <a:pt x="17039" y="26779"/>
                  <a:pt x="16991" y="26660"/>
                </a:cubicBezTo>
                <a:cubicBezTo>
                  <a:pt x="14979" y="22422"/>
                  <a:pt x="10907" y="20231"/>
                  <a:pt x="9252" y="19481"/>
                </a:cubicBezTo>
                <a:lnTo>
                  <a:pt x="9264" y="19481"/>
                </a:lnTo>
                <a:cubicBezTo>
                  <a:pt x="9300" y="19481"/>
                  <a:pt x="9323" y="19469"/>
                  <a:pt x="9359" y="19469"/>
                </a:cubicBezTo>
                <a:cubicBezTo>
                  <a:pt x="9454" y="19457"/>
                  <a:pt x="9550" y="19433"/>
                  <a:pt x="9657" y="19421"/>
                </a:cubicBezTo>
                <a:lnTo>
                  <a:pt x="9669" y="19421"/>
                </a:lnTo>
                <a:cubicBezTo>
                  <a:pt x="9776" y="19409"/>
                  <a:pt x="9883" y="19398"/>
                  <a:pt x="9990" y="19386"/>
                </a:cubicBezTo>
                <a:cubicBezTo>
                  <a:pt x="10014" y="19386"/>
                  <a:pt x="10050" y="19386"/>
                  <a:pt x="10074" y="19374"/>
                </a:cubicBezTo>
                <a:cubicBezTo>
                  <a:pt x="10157" y="19362"/>
                  <a:pt x="10240" y="19362"/>
                  <a:pt x="10324" y="19350"/>
                </a:cubicBezTo>
                <a:cubicBezTo>
                  <a:pt x="10347" y="19350"/>
                  <a:pt x="10383" y="19350"/>
                  <a:pt x="10419" y="19338"/>
                </a:cubicBezTo>
                <a:cubicBezTo>
                  <a:pt x="10526" y="19338"/>
                  <a:pt x="10633" y="19326"/>
                  <a:pt x="10752" y="19314"/>
                </a:cubicBezTo>
                <a:cubicBezTo>
                  <a:pt x="11066" y="19297"/>
                  <a:pt x="11380" y="19286"/>
                  <a:pt x="11684" y="19286"/>
                </a:cubicBezTo>
                <a:close/>
                <a:moveTo>
                  <a:pt x="23299" y="1"/>
                </a:moveTo>
                <a:cubicBezTo>
                  <a:pt x="23191" y="1"/>
                  <a:pt x="23097" y="70"/>
                  <a:pt x="23075" y="181"/>
                </a:cubicBezTo>
                <a:cubicBezTo>
                  <a:pt x="23075" y="193"/>
                  <a:pt x="22801" y="1360"/>
                  <a:pt x="22004" y="2765"/>
                </a:cubicBezTo>
                <a:cubicBezTo>
                  <a:pt x="21230" y="4110"/>
                  <a:pt x="20027" y="5277"/>
                  <a:pt x="18527" y="6146"/>
                </a:cubicBezTo>
                <a:cubicBezTo>
                  <a:pt x="17289" y="6860"/>
                  <a:pt x="15253" y="8337"/>
                  <a:pt x="13193" y="11123"/>
                </a:cubicBezTo>
                <a:cubicBezTo>
                  <a:pt x="12776" y="9420"/>
                  <a:pt x="11681" y="7956"/>
                  <a:pt x="10157" y="7063"/>
                </a:cubicBezTo>
                <a:cubicBezTo>
                  <a:pt x="7869" y="5738"/>
                  <a:pt x="5581" y="5705"/>
                  <a:pt x="5271" y="5705"/>
                </a:cubicBezTo>
                <a:cubicBezTo>
                  <a:pt x="5255" y="5705"/>
                  <a:pt x="5245" y="5705"/>
                  <a:pt x="5240" y="5705"/>
                </a:cubicBezTo>
                <a:cubicBezTo>
                  <a:pt x="5144" y="5705"/>
                  <a:pt x="5061" y="5777"/>
                  <a:pt x="5037" y="5872"/>
                </a:cubicBezTo>
                <a:cubicBezTo>
                  <a:pt x="5013" y="5979"/>
                  <a:pt x="5049" y="6074"/>
                  <a:pt x="5144" y="6122"/>
                </a:cubicBezTo>
                <a:cubicBezTo>
                  <a:pt x="6144" y="6694"/>
                  <a:pt x="7073" y="7587"/>
                  <a:pt x="7871" y="8789"/>
                </a:cubicBezTo>
                <a:cubicBezTo>
                  <a:pt x="9835" y="11718"/>
                  <a:pt x="9740" y="15480"/>
                  <a:pt x="7633" y="18159"/>
                </a:cubicBezTo>
                <a:cubicBezTo>
                  <a:pt x="7252" y="18647"/>
                  <a:pt x="6811" y="19124"/>
                  <a:pt x="6311" y="19576"/>
                </a:cubicBezTo>
                <a:cubicBezTo>
                  <a:pt x="5680" y="19850"/>
                  <a:pt x="5311" y="20064"/>
                  <a:pt x="5216" y="20124"/>
                </a:cubicBezTo>
                <a:cubicBezTo>
                  <a:pt x="4990" y="20207"/>
                  <a:pt x="2763" y="21064"/>
                  <a:pt x="918" y="22291"/>
                </a:cubicBezTo>
                <a:cubicBezTo>
                  <a:pt x="275" y="22719"/>
                  <a:pt x="1" y="23469"/>
                  <a:pt x="191" y="24208"/>
                </a:cubicBezTo>
                <a:cubicBezTo>
                  <a:pt x="394" y="24970"/>
                  <a:pt x="1025" y="25482"/>
                  <a:pt x="1799" y="25541"/>
                </a:cubicBezTo>
                <a:lnTo>
                  <a:pt x="2001" y="25541"/>
                </a:lnTo>
                <a:cubicBezTo>
                  <a:pt x="2287" y="25541"/>
                  <a:pt x="2561" y="25482"/>
                  <a:pt x="2811" y="25363"/>
                </a:cubicBezTo>
                <a:cubicBezTo>
                  <a:pt x="3686" y="24920"/>
                  <a:pt x="6501" y="23667"/>
                  <a:pt x="9772" y="23667"/>
                </a:cubicBezTo>
                <a:cubicBezTo>
                  <a:pt x="10284" y="23667"/>
                  <a:pt x="10807" y="23698"/>
                  <a:pt x="11336" y="23767"/>
                </a:cubicBezTo>
                <a:cubicBezTo>
                  <a:pt x="11836" y="24243"/>
                  <a:pt x="12348" y="24767"/>
                  <a:pt x="12848" y="25351"/>
                </a:cubicBezTo>
                <a:cubicBezTo>
                  <a:pt x="13348" y="25922"/>
                  <a:pt x="13824" y="26589"/>
                  <a:pt x="14395" y="27506"/>
                </a:cubicBezTo>
                <a:cubicBezTo>
                  <a:pt x="18563" y="34114"/>
                  <a:pt x="23790" y="36269"/>
                  <a:pt x="27826" y="36828"/>
                </a:cubicBezTo>
                <a:cubicBezTo>
                  <a:pt x="27850" y="36828"/>
                  <a:pt x="27885" y="36840"/>
                  <a:pt x="27909" y="36840"/>
                </a:cubicBezTo>
                <a:lnTo>
                  <a:pt x="27921" y="36840"/>
                </a:lnTo>
                <a:cubicBezTo>
                  <a:pt x="28326" y="36888"/>
                  <a:pt x="28731" y="36923"/>
                  <a:pt x="29124" y="36947"/>
                </a:cubicBezTo>
                <a:cubicBezTo>
                  <a:pt x="29516" y="36971"/>
                  <a:pt x="29909" y="36983"/>
                  <a:pt x="30290" y="36983"/>
                </a:cubicBezTo>
                <a:cubicBezTo>
                  <a:pt x="34196" y="36983"/>
                  <a:pt x="36994" y="35792"/>
                  <a:pt x="37125" y="35733"/>
                </a:cubicBezTo>
                <a:cubicBezTo>
                  <a:pt x="37220" y="35697"/>
                  <a:pt x="37279" y="35590"/>
                  <a:pt x="37255" y="35483"/>
                </a:cubicBezTo>
                <a:cubicBezTo>
                  <a:pt x="37232" y="35376"/>
                  <a:pt x="37136" y="35304"/>
                  <a:pt x="37041" y="35304"/>
                </a:cubicBezTo>
                <a:cubicBezTo>
                  <a:pt x="28397" y="35280"/>
                  <a:pt x="22980" y="26601"/>
                  <a:pt x="21527" y="23946"/>
                </a:cubicBezTo>
                <a:cubicBezTo>
                  <a:pt x="21444" y="23791"/>
                  <a:pt x="21349" y="23636"/>
                  <a:pt x="21265" y="23505"/>
                </a:cubicBezTo>
                <a:lnTo>
                  <a:pt x="21265" y="23505"/>
                </a:lnTo>
                <a:cubicBezTo>
                  <a:pt x="22432" y="24065"/>
                  <a:pt x="23659" y="24755"/>
                  <a:pt x="24980" y="25601"/>
                </a:cubicBezTo>
                <a:cubicBezTo>
                  <a:pt x="29231" y="28327"/>
                  <a:pt x="32886" y="28922"/>
                  <a:pt x="35208" y="28946"/>
                </a:cubicBezTo>
                <a:lnTo>
                  <a:pt x="35350" y="28946"/>
                </a:lnTo>
                <a:cubicBezTo>
                  <a:pt x="37791" y="28946"/>
                  <a:pt x="39244" y="28351"/>
                  <a:pt x="39315" y="28315"/>
                </a:cubicBezTo>
                <a:cubicBezTo>
                  <a:pt x="39399" y="28280"/>
                  <a:pt x="39458" y="28196"/>
                  <a:pt x="39446" y="28101"/>
                </a:cubicBezTo>
                <a:cubicBezTo>
                  <a:pt x="39434" y="27994"/>
                  <a:pt x="39375" y="27922"/>
                  <a:pt x="39280" y="27899"/>
                </a:cubicBezTo>
                <a:cubicBezTo>
                  <a:pt x="35315" y="26958"/>
                  <a:pt x="31493" y="24696"/>
                  <a:pt x="28981" y="22969"/>
                </a:cubicBezTo>
                <a:cubicBezTo>
                  <a:pt x="26016" y="20921"/>
                  <a:pt x="22873" y="19528"/>
                  <a:pt x="19622" y="18802"/>
                </a:cubicBezTo>
                <a:lnTo>
                  <a:pt x="19622" y="18802"/>
                </a:lnTo>
                <a:cubicBezTo>
                  <a:pt x="22885" y="19171"/>
                  <a:pt x="25599" y="19850"/>
                  <a:pt x="26766" y="20171"/>
                </a:cubicBezTo>
                <a:cubicBezTo>
                  <a:pt x="27242" y="20302"/>
                  <a:pt x="27635" y="20398"/>
                  <a:pt x="28040" y="20469"/>
                </a:cubicBezTo>
                <a:cubicBezTo>
                  <a:pt x="29171" y="20660"/>
                  <a:pt x="30493" y="20814"/>
                  <a:pt x="31874" y="20814"/>
                </a:cubicBezTo>
                <a:cubicBezTo>
                  <a:pt x="34255" y="20814"/>
                  <a:pt x="36851" y="20374"/>
                  <a:pt x="39065" y="18969"/>
                </a:cubicBezTo>
                <a:cubicBezTo>
                  <a:pt x="41173" y="17623"/>
                  <a:pt x="41947" y="16064"/>
                  <a:pt x="41970" y="15992"/>
                </a:cubicBezTo>
                <a:cubicBezTo>
                  <a:pt x="42018" y="15909"/>
                  <a:pt x="41994" y="15814"/>
                  <a:pt x="41935" y="15742"/>
                </a:cubicBezTo>
                <a:cubicBezTo>
                  <a:pt x="41894" y="15702"/>
                  <a:pt x="41832" y="15678"/>
                  <a:pt x="41770" y="15678"/>
                </a:cubicBezTo>
                <a:cubicBezTo>
                  <a:pt x="41740" y="15678"/>
                  <a:pt x="41711" y="15683"/>
                  <a:pt x="41685" y="15695"/>
                </a:cubicBezTo>
                <a:cubicBezTo>
                  <a:pt x="38939" y="16834"/>
                  <a:pt x="36196" y="17145"/>
                  <a:pt x="34017" y="17145"/>
                </a:cubicBezTo>
                <a:cubicBezTo>
                  <a:pt x="31414" y="17145"/>
                  <a:pt x="29615" y="16701"/>
                  <a:pt x="29576" y="16695"/>
                </a:cubicBezTo>
                <a:cubicBezTo>
                  <a:pt x="26444" y="16019"/>
                  <a:pt x="23451" y="15683"/>
                  <a:pt x="20624" y="15683"/>
                </a:cubicBezTo>
                <a:cubicBezTo>
                  <a:pt x="19216" y="15683"/>
                  <a:pt x="17849" y="15767"/>
                  <a:pt x="16527" y="15933"/>
                </a:cubicBezTo>
                <a:cubicBezTo>
                  <a:pt x="16741" y="15766"/>
                  <a:pt x="16955" y="15588"/>
                  <a:pt x="17158" y="15421"/>
                </a:cubicBezTo>
                <a:cubicBezTo>
                  <a:pt x="20429" y="14605"/>
                  <a:pt x="23360" y="14439"/>
                  <a:pt x="25248" y="14439"/>
                </a:cubicBezTo>
                <a:cubicBezTo>
                  <a:pt x="25649" y="14439"/>
                  <a:pt x="26002" y="14446"/>
                  <a:pt x="26302" y="14456"/>
                </a:cubicBezTo>
                <a:cubicBezTo>
                  <a:pt x="26493" y="14464"/>
                  <a:pt x="26679" y="14468"/>
                  <a:pt x="26861" y="14468"/>
                </a:cubicBezTo>
                <a:cubicBezTo>
                  <a:pt x="27540" y="14468"/>
                  <a:pt x="28158" y="14414"/>
                  <a:pt x="28731" y="14302"/>
                </a:cubicBezTo>
                <a:cubicBezTo>
                  <a:pt x="32648" y="13516"/>
                  <a:pt x="34743" y="10968"/>
                  <a:pt x="35803" y="8956"/>
                </a:cubicBezTo>
                <a:cubicBezTo>
                  <a:pt x="36958" y="6789"/>
                  <a:pt x="37184" y="4836"/>
                  <a:pt x="37196" y="4753"/>
                </a:cubicBezTo>
                <a:cubicBezTo>
                  <a:pt x="37208" y="4658"/>
                  <a:pt x="37148" y="4562"/>
                  <a:pt x="37053" y="4527"/>
                </a:cubicBezTo>
                <a:cubicBezTo>
                  <a:pt x="37024" y="4516"/>
                  <a:pt x="36996" y="4511"/>
                  <a:pt x="36968" y="4511"/>
                </a:cubicBezTo>
                <a:cubicBezTo>
                  <a:pt x="36903" y="4511"/>
                  <a:pt x="36841" y="4540"/>
                  <a:pt x="36791" y="4598"/>
                </a:cubicBezTo>
                <a:cubicBezTo>
                  <a:pt x="34243" y="7837"/>
                  <a:pt x="30552" y="9087"/>
                  <a:pt x="28588" y="9551"/>
                </a:cubicBezTo>
                <a:cubicBezTo>
                  <a:pt x="27861" y="9718"/>
                  <a:pt x="27064" y="9801"/>
                  <a:pt x="26159" y="9813"/>
                </a:cubicBezTo>
                <a:cubicBezTo>
                  <a:pt x="24480" y="9837"/>
                  <a:pt x="22813" y="10015"/>
                  <a:pt x="21194" y="10349"/>
                </a:cubicBezTo>
                <a:cubicBezTo>
                  <a:pt x="22670" y="7503"/>
                  <a:pt x="23456" y="4098"/>
                  <a:pt x="23516" y="228"/>
                </a:cubicBezTo>
                <a:cubicBezTo>
                  <a:pt x="23516" y="109"/>
                  <a:pt x="23432" y="14"/>
                  <a:pt x="23325" y="2"/>
                </a:cubicBezTo>
                <a:cubicBezTo>
                  <a:pt x="23317" y="1"/>
                  <a:pt x="23308" y="1"/>
                  <a:pt x="23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A2403B3E-FDBA-4F51-8F18-6B317DA31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subTitle" idx="1"/>
          </p:nvPr>
        </p:nvSpPr>
        <p:spPr>
          <a:xfrm>
            <a:off x="4437889" y="1075129"/>
            <a:ext cx="30246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Data Collection</a:t>
            </a:r>
            <a:endParaRPr dirty="0"/>
          </a:p>
        </p:txBody>
      </p:sp>
      <p:sp>
        <p:nvSpPr>
          <p:cNvPr id="237" name="Google Shape;237;p41"/>
          <p:cNvSpPr txBox="1">
            <a:spLocks noGrp="1"/>
          </p:cNvSpPr>
          <p:nvPr>
            <p:ph type="subTitle" idx="2"/>
          </p:nvPr>
        </p:nvSpPr>
        <p:spPr>
          <a:xfrm>
            <a:off x="4424709" y="1529120"/>
            <a:ext cx="4587833" cy="7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0" i="0" dirty="0">
                <a:solidFill>
                  <a:srgbClr val="24292E"/>
                </a:solidFill>
                <a:effectLst/>
                <a:latin typeface="-apple-system"/>
              </a:rPr>
              <a:t>The data was available from 2012 to 2021. As 2012 to 2015 there were very few entries and entries were not available for all markets, data from 2016 to 2020 was considered. (b) There are a total of 75 Market Names</a:t>
            </a:r>
            <a:endParaRPr sz="2000" dirty="0">
              <a:solidFill>
                <a:schemeClr val="accent2">
                  <a:lumMod val="75000"/>
                </a:schemeClr>
              </a:solidFill>
              <a:latin typeface="Georgia" panose="02040502050405020303" pitchFamily="18" charset="0"/>
            </a:endParaRPr>
          </a:p>
        </p:txBody>
      </p:sp>
      <p:pic>
        <p:nvPicPr>
          <p:cNvPr id="240" name="Google Shape;240;p41"/>
          <p:cNvPicPr preferRelativeResize="0"/>
          <p:nvPr/>
        </p:nvPicPr>
        <p:blipFill rotWithShape="1">
          <a:blip r:embed="rId3">
            <a:alphaModFix/>
          </a:blip>
          <a:srcRect l="27176" r="22821"/>
          <a:stretch/>
        </p:blipFill>
        <p:spPr>
          <a:xfrm>
            <a:off x="-1" y="0"/>
            <a:ext cx="3812875" cy="5143500"/>
          </a:xfrm>
          <a:prstGeom prst="rect">
            <a:avLst/>
          </a:prstGeom>
          <a:noFill/>
          <a:ln>
            <a:noFill/>
          </a:ln>
        </p:spPr>
      </p:pic>
      <p:sp>
        <p:nvSpPr>
          <p:cNvPr id="241" name="Google Shape;241;p41"/>
          <p:cNvSpPr txBox="1">
            <a:spLocks noGrp="1"/>
          </p:cNvSpPr>
          <p:nvPr>
            <p:ph type="title"/>
          </p:nvPr>
        </p:nvSpPr>
        <p:spPr>
          <a:xfrm>
            <a:off x="4789785" y="165569"/>
            <a:ext cx="323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41"/>
          <p:cNvSpPr/>
          <p:nvPr/>
        </p:nvSpPr>
        <p:spPr>
          <a:xfrm>
            <a:off x="3860139" y="1035983"/>
            <a:ext cx="564570" cy="505718"/>
          </a:xfrm>
          <a:custGeom>
            <a:avLst/>
            <a:gdLst/>
            <a:ahLst/>
            <a:cxnLst/>
            <a:rect l="l" t="t" r="r" b="b"/>
            <a:pathLst>
              <a:path w="42018" h="36983" extrusionOk="0">
                <a:moveTo>
                  <a:pt x="6085" y="6205"/>
                </a:moveTo>
                <a:cubicBezTo>
                  <a:pt x="6156" y="6205"/>
                  <a:pt x="6216" y="6217"/>
                  <a:pt x="6287" y="6229"/>
                </a:cubicBezTo>
                <a:cubicBezTo>
                  <a:pt x="6275" y="6277"/>
                  <a:pt x="6287" y="6324"/>
                  <a:pt x="6299" y="6372"/>
                </a:cubicBezTo>
                <a:cubicBezTo>
                  <a:pt x="6228" y="6313"/>
                  <a:pt x="6156" y="6253"/>
                  <a:pt x="6085" y="6205"/>
                </a:cubicBezTo>
                <a:close/>
                <a:moveTo>
                  <a:pt x="36601" y="5515"/>
                </a:moveTo>
                <a:lnTo>
                  <a:pt x="36601" y="5515"/>
                </a:lnTo>
                <a:cubicBezTo>
                  <a:pt x="36410" y="6348"/>
                  <a:pt x="36005" y="7694"/>
                  <a:pt x="35208" y="9087"/>
                </a:cubicBezTo>
                <a:cubicBezTo>
                  <a:pt x="34660" y="9492"/>
                  <a:pt x="30624" y="12313"/>
                  <a:pt x="25183" y="12349"/>
                </a:cubicBezTo>
                <a:cubicBezTo>
                  <a:pt x="25063" y="12349"/>
                  <a:pt x="24956" y="12456"/>
                  <a:pt x="24968" y="12575"/>
                </a:cubicBezTo>
                <a:cubicBezTo>
                  <a:pt x="24968" y="12694"/>
                  <a:pt x="25063" y="12801"/>
                  <a:pt x="25183" y="12801"/>
                </a:cubicBezTo>
                <a:cubicBezTo>
                  <a:pt x="29540" y="12766"/>
                  <a:pt x="33017" y="11004"/>
                  <a:pt x="34600" y="10027"/>
                </a:cubicBezTo>
                <a:lnTo>
                  <a:pt x="34600" y="10027"/>
                </a:lnTo>
                <a:cubicBezTo>
                  <a:pt x="33386" y="11706"/>
                  <a:pt x="31517" y="13290"/>
                  <a:pt x="28647" y="13861"/>
                </a:cubicBezTo>
                <a:cubicBezTo>
                  <a:pt x="28060" y="13971"/>
                  <a:pt x="27432" y="14022"/>
                  <a:pt x="26734" y="14022"/>
                </a:cubicBezTo>
                <a:cubicBezTo>
                  <a:pt x="26597" y="14022"/>
                  <a:pt x="26457" y="14020"/>
                  <a:pt x="26314" y="14016"/>
                </a:cubicBezTo>
                <a:cubicBezTo>
                  <a:pt x="25983" y="14001"/>
                  <a:pt x="25589" y="13991"/>
                  <a:pt x="25140" y="13991"/>
                </a:cubicBezTo>
                <a:cubicBezTo>
                  <a:pt x="23386" y="13991"/>
                  <a:pt x="20789" y="14145"/>
                  <a:pt x="17860" y="14790"/>
                </a:cubicBezTo>
                <a:cubicBezTo>
                  <a:pt x="17991" y="14671"/>
                  <a:pt x="18122" y="14528"/>
                  <a:pt x="18253" y="14397"/>
                </a:cubicBezTo>
                <a:cubicBezTo>
                  <a:pt x="18265" y="14385"/>
                  <a:pt x="18289" y="14373"/>
                  <a:pt x="18301" y="14361"/>
                </a:cubicBezTo>
                <a:cubicBezTo>
                  <a:pt x="18456" y="14194"/>
                  <a:pt x="18610" y="14028"/>
                  <a:pt x="18765" y="13861"/>
                </a:cubicBezTo>
                <a:cubicBezTo>
                  <a:pt x="18813" y="13802"/>
                  <a:pt x="18860" y="13742"/>
                  <a:pt x="18908" y="13694"/>
                </a:cubicBezTo>
                <a:cubicBezTo>
                  <a:pt x="19015" y="13575"/>
                  <a:pt x="19122" y="13456"/>
                  <a:pt x="19218" y="13325"/>
                </a:cubicBezTo>
                <a:cubicBezTo>
                  <a:pt x="19229" y="13313"/>
                  <a:pt x="19241" y="13302"/>
                  <a:pt x="19265" y="13278"/>
                </a:cubicBezTo>
                <a:cubicBezTo>
                  <a:pt x="19884" y="13206"/>
                  <a:pt x="21349" y="13182"/>
                  <a:pt x="21361" y="13182"/>
                </a:cubicBezTo>
                <a:cubicBezTo>
                  <a:pt x="21492" y="13182"/>
                  <a:pt x="21587" y="13075"/>
                  <a:pt x="21587" y="12956"/>
                </a:cubicBezTo>
                <a:cubicBezTo>
                  <a:pt x="21587" y="12837"/>
                  <a:pt x="21480" y="12742"/>
                  <a:pt x="21361" y="12742"/>
                </a:cubicBezTo>
                <a:cubicBezTo>
                  <a:pt x="21301" y="12742"/>
                  <a:pt x="20349" y="12754"/>
                  <a:pt x="19646" y="12801"/>
                </a:cubicBezTo>
                <a:cubicBezTo>
                  <a:pt x="19646" y="12790"/>
                  <a:pt x="19646" y="12790"/>
                  <a:pt x="19658" y="12778"/>
                </a:cubicBezTo>
                <a:cubicBezTo>
                  <a:pt x="19706" y="12706"/>
                  <a:pt x="19765" y="12647"/>
                  <a:pt x="19813" y="12575"/>
                </a:cubicBezTo>
                <a:cubicBezTo>
                  <a:pt x="19908" y="12444"/>
                  <a:pt x="19991" y="12313"/>
                  <a:pt x="20087" y="12194"/>
                </a:cubicBezTo>
                <a:cubicBezTo>
                  <a:pt x="20087" y="12194"/>
                  <a:pt x="20087" y="12194"/>
                  <a:pt x="20087" y="12182"/>
                </a:cubicBezTo>
                <a:cubicBezTo>
                  <a:pt x="21459" y="11759"/>
                  <a:pt x="23158" y="11715"/>
                  <a:pt x="23824" y="11715"/>
                </a:cubicBezTo>
                <a:cubicBezTo>
                  <a:pt x="24002" y="11715"/>
                  <a:pt x="24106" y="11718"/>
                  <a:pt x="24111" y="11718"/>
                </a:cubicBezTo>
                <a:cubicBezTo>
                  <a:pt x="24118" y="11719"/>
                  <a:pt x="24126" y="11719"/>
                  <a:pt x="24133" y="11719"/>
                </a:cubicBezTo>
                <a:cubicBezTo>
                  <a:pt x="24252" y="11719"/>
                  <a:pt x="24338" y="11627"/>
                  <a:pt x="24349" y="11504"/>
                </a:cubicBezTo>
                <a:cubicBezTo>
                  <a:pt x="24349" y="11385"/>
                  <a:pt x="24254" y="11277"/>
                  <a:pt x="24135" y="11277"/>
                </a:cubicBezTo>
                <a:cubicBezTo>
                  <a:pt x="24113" y="11277"/>
                  <a:pt x="23999" y="11274"/>
                  <a:pt x="23816" y="11274"/>
                </a:cubicBezTo>
                <a:cubicBezTo>
                  <a:pt x="23194" y="11274"/>
                  <a:pt x="21771" y="11310"/>
                  <a:pt x="20456" y="11623"/>
                </a:cubicBezTo>
                <a:cubicBezTo>
                  <a:pt x="20491" y="11575"/>
                  <a:pt x="20515" y="11527"/>
                  <a:pt x="20539" y="11492"/>
                </a:cubicBezTo>
                <a:cubicBezTo>
                  <a:pt x="20563" y="11468"/>
                  <a:pt x="20575" y="11444"/>
                  <a:pt x="20587" y="11420"/>
                </a:cubicBezTo>
                <a:cubicBezTo>
                  <a:pt x="20706" y="11230"/>
                  <a:pt x="20813" y="11051"/>
                  <a:pt x="20920" y="10861"/>
                </a:cubicBezTo>
                <a:cubicBezTo>
                  <a:pt x="22623" y="10480"/>
                  <a:pt x="24385" y="10277"/>
                  <a:pt x="26159" y="10254"/>
                </a:cubicBezTo>
                <a:cubicBezTo>
                  <a:pt x="27099" y="10254"/>
                  <a:pt x="27933" y="10158"/>
                  <a:pt x="28683" y="9980"/>
                </a:cubicBezTo>
                <a:cubicBezTo>
                  <a:pt x="30576" y="9539"/>
                  <a:pt x="34005" y="8384"/>
                  <a:pt x="36601" y="5515"/>
                </a:cubicBezTo>
                <a:close/>
                <a:moveTo>
                  <a:pt x="23004" y="1741"/>
                </a:moveTo>
                <a:lnTo>
                  <a:pt x="23004" y="1741"/>
                </a:lnTo>
                <a:cubicBezTo>
                  <a:pt x="22777" y="5098"/>
                  <a:pt x="21956" y="8063"/>
                  <a:pt x="20575" y="10563"/>
                </a:cubicBezTo>
                <a:cubicBezTo>
                  <a:pt x="20456" y="10777"/>
                  <a:pt x="20337" y="10980"/>
                  <a:pt x="20206" y="11194"/>
                </a:cubicBezTo>
                <a:cubicBezTo>
                  <a:pt x="19313" y="12647"/>
                  <a:pt x="18205" y="13944"/>
                  <a:pt x="16908" y="15040"/>
                </a:cubicBezTo>
                <a:cubicBezTo>
                  <a:pt x="16479" y="15421"/>
                  <a:pt x="16015" y="15766"/>
                  <a:pt x="15538" y="16088"/>
                </a:cubicBezTo>
                <a:cubicBezTo>
                  <a:pt x="13598" y="17421"/>
                  <a:pt x="11740" y="18088"/>
                  <a:pt x="10633" y="18409"/>
                </a:cubicBezTo>
                <a:cubicBezTo>
                  <a:pt x="10335" y="18445"/>
                  <a:pt x="10050" y="18505"/>
                  <a:pt x="9776" y="18552"/>
                </a:cubicBezTo>
                <a:cubicBezTo>
                  <a:pt x="9776" y="18540"/>
                  <a:pt x="9776" y="18528"/>
                  <a:pt x="9788" y="18528"/>
                </a:cubicBezTo>
                <a:cubicBezTo>
                  <a:pt x="9788" y="18516"/>
                  <a:pt x="9788" y="18516"/>
                  <a:pt x="9788" y="18516"/>
                </a:cubicBezTo>
                <a:cubicBezTo>
                  <a:pt x="9812" y="18445"/>
                  <a:pt x="9835" y="18374"/>
                  <a:pt x="9871" y="18302"/>
                </a:cubicBezTo>
                <a:cubicBezTo>
                  <a:pt x="9907" y="18207"/>
                  <a:pt x="9943" y="18124"/>
                  <a:pt x="9966" y="18028"/>
                </a:cubicBezTo>
                <a:lnTo>
                  <a:pt x="9978" y="18004"/>
                </a:lnTo>
                <a:cubicBezTo>
                  <a:pt x="10062" y="17814"/>
                  <a:pt x="10133" y="17612"/>
                  <a:pt x="10216" y="17421"/>
                </a:cubicBezTo>
                <a:cubicBezTo>
                  <a:pt x="14169" y="15099"/>
                  <a:pt x="17324" y="11492"/>
                  <a:pt x="17360" y="11456"/>
                </a:cubicBezTo>
                <a:cubicBezTo>
                  <a:pt x="17432" y="11361"/>
                  <a:pt x="17432" y="11218"/>
                  <a:pt x="17336" y="11135"/>
                </a:cubicBezTo>
                <a:cubicBezTo>
                  <a:pt x="17293" y="11097"/>
                  <a:pt x="17241" y="11079"/>
                  <a:pt x="17189" y="11079"/>
                </a:cubicBezTo>
                <a:cubicBezTo>
                  <a:pt x="17124" y="11079"/>
                  <a:pt x="17061" y="11106"/>
                  <a:pt x="17015" y="11158"/>
                </a:cubicBezTo>
                <a:cubicBezTo>
                  <a:pt x="16991" y="11194"/>
                  <a:pt x="14145" y="14433"/>
                  <a:pt x="10514" y="16719"/>
                </a:cubicBezTo>
                <a:cubicBezTo>
                  <a:pt x="10693" y="16302"/>
                  <a:pt x="10871" y="15909"/>
                  <a:pt x="11062" y="15516"/>
                </a:cubicBezTo>
                <a:cubicBezTo>
                  <a:pt x="11062" y="15504"/>
                  <a:pt x="11074" y="15504"/>
                  <a:pt x="11074" y="15492"/>
                </a:cubicBezTo>
                <a:lnTo>
                  <a:pt x="11169" y="15314"/>
                </a:lnTo>
                <a:cubicBezTo>
                  <a:pt x="12610" y="14540"/>
                  <a:pt x="14384" y="12587"/>
                  <a:pt x="14455" y="12504"/>
                </a:cubicBezTo>
                <a:cubicBezTo>
                  <a:pt x="14538" y="12420"/>
                  <a:pt x="14538" y="12278"/>
                  <a:pt x="14443" y="12194"/>
                </a:cubicBezTo>
                <a:cubicBezTo>
                  <a:pt x="14399" y="12156"/>
                  <a:pt x="14344" y="12137"/>
                  <a:pt x="14290" y="12137"/>
                </a:cubicBezTo>
                <a:cubicBezTo>
                  <a:pt x="14228" y="12137"/>
                  <a:pt x="14166" y="12162"/>
                  <a:pt x="14122" y="12206"/>
                </a:cubicBezTo>
                <a:cubicBezTo>
                  <a:pt x="14110" y="12230"/>
                  <a:pt x="12800" y="13659"/>
                  <a:pt x="11574" y="14528"/>
                </a:cubicBezTo>
                <a:cubicBezTo>
                  <a:pt x="12098" y="13552"/>
                  <a:pt x="12657" y="12635"/>
                  <a:pt x="13252" y="11789"/>
                </a:cubicBezTo>
                <a:lnTo>
                  <a:pt x="13264" y="11789"/>
                </a:lnTo>
                <a:cubicBezTo>
                  <a:pt x="14848" y="9539"/>
                  <a:pt x="16431" y="8110"/>
                  <a:pt x="17658" y="7229"/>
                </a:cubicBezTo>
                <a:lnTo>
                  <a:pt x="17658" y="7229"/>
                </a:lnTo>
                <a:cubicBezTo>
                  <a:pt x="17432" y="7801"/>
                  <a:pt x="16991" y="8682"/>
                  <a:pt x="16217" y="9622"/>
                </a:cubicBezTo>
                <a:cubicBezTo>
                  <a:pt x="16146" y="9718"/>
                  <a:pt x="16158" y="9861"/>
                  <a:pt x="16253" y="9932"/>
                </a:cubicBezTo>
                <a:cubicBezTo>
                  <a:pt x="16289" y="9968"/>
                  <a:pt x="16336" y="9992"/>
                  <a:pt x="16396" y="9992"/>
                </a:cubicBezTo>
                <a:cubicBezTo>
                  <a:pt x="16455" y="9992"/>
                  <a:pt x="16515" y="9956"/>
                  <a:pt x="16562" y="9908"/>
                </a:cubicBezTo>
                <a:cubicBezTo>
                  <a:pt x="17753" y="8444"/>
                  <a:pt x="18194" y="7146"/>
                  <a:pt x="18289" y="6813"/>
                </a:cubicBezTo>
                <a:cubicBezTo>
                  <a:pt x="18456" y="6705"/>
                  <a:pt x="18610" y="6610"/>
                  <a:pt x="18753" y="6527"/>
                </a:cubicBezTo>
                <a:cubicBezTo>
                  <a:pt x="19694" y="5979"/>
                  <a:pt x="20527" y="5312"/>
                  <a:pt x="21218" y="4562"/>
                </a:cubicBezTo>
                <a:lnTo>
                  <a:pt x="21218" y="4562"/>
                </a:lnTo>
                <a:cubicBezTo>
                  <a:pt x="21039" y="5872"/>
                  <a:pt x="20361" y="8884"/>
                  <a:pt x="17753" y="12170"/>
                </a:cubicBezTo>
                <a:cubicBezTo>
                  <a:pt x="17682" y="12266"/>
                  <a:pt x="17694" y="12397"/>
                  <a:pt x="17789" y="12480"/>
                </a:cubicBezTo>
                <a:cubicBezTo>
                  <a:pt x="17836" y="12516"/>
                  <a:pt x="17884" y="12528"/>
                  <a:pt x="17932" y="12528"/>
                </a:cubicBezTo>
                <a:cubicBezTo>
                  <a:pt x="17991" y="12528"/>
                  <a:pt x="18063" y="12504"/>
                  <a:pt x="18110" y="12444"/>
                </a:cubicBezTo>
                <a:cubicBezTo>
                  <a:pt x="21432" y="8241"/>
                  <a:pt x="21706" y="4539"/>
                  <a:pt x="21730" y="3955"/>
                </a:cubicBezTo>
                <a:cubicBezTo>
                  <a:pt x="21968" y="3646"/>
                  <a:pt x="22194" y="3324"/>
                  <a:pt x="22385" y="2991"/>
                </a:cubicBezTo>
                <a:cubicBezTo>
                  <a:pt x="22647" y="2538"/>
                  <a:pt x="22849" y="2110"/>
                  <a:pt x="23004" y="1741"/>
                </a:cubicBezTo>
                <a:close/>
                <a:moveTo>
                  <a:pt x="7168" y="6384"/>
                </a:moveTo>
                <a:lnTo>
                  <a:pt x="7168" y="6384"/>
                </a:lnTo>
                <a:cubicBezTo>
                  <a:pt x="7978" y="6563"/>
                  <a:pt x="8966" y="6884"/>
                  <a:pt x="9931" y="7444"/>
                </a:cubicBezTo>
                <a:cubicBezTo>
                  <a:pt x="11467" y="8349"/>
                  <a:pt x="12526" y="9861"/>
                  <a:pt x="12836" y="11611"/>
                </a:cubicBezTo>
                <a:cubicBezTo>
                  <a:pt x="12145" y="12587"/>
                  <a:pt x="11455" y="13730"/>
                  <a:pt x="10800" y="15040"/>
                </a:cubicBezTo>
                <a:cubicBezTo>
                  <a:pt x="10752" y="15135"/>
                  <a:pt x="10705" y="15230"/>
                  <a:pt x="10657" y="15326"/>
                </a:cubicBezTo>
                <a:cubicBezTo>
                  <a:pt x="10276" y="16111"/>
                  <a:pt x="9907" y="16957"/>
                  <a:pt x="9562" y="17850"/>
                </a:cubicBezTo>
                <a:lnTo>
                  <a:pt x="9550" y="17874"/>
                </a:lnTo>
                <a:cubicBezTo>
                  <a:pt x="9526" y="17933"/>
                  <a:pt x="9502" y="18004"/>
                  <a:pt x="9478" y="18064"/>
                </a:cubicBezTo>
                <a:cubicBezTo>
                  <a:pt x="9466" y="18088"/>
                  <a:pt x="9466" y="18112"/>
                  <a:pt x="9454" y="18135"/>
                </a:cubicBezTo>
                <a:cubicBezTo>
                  <a:pt x="9431" y="18183"/>
                  <a:pt x="9407" y="18243"/>
                  <a:pt x="9395" y="18302"/>
                </a:cubicBezTo>
                <a:cubicBezTo>
                  <a:pt x="9073" y="18505"/>
                  <a:pt x="8764" y="18683"/>
                  <a:pt x="8466" y="18850"/>
                </a:cubicBezTo>
                <a:cubicBezTo>
                  <a:pt x="8061" y="18957"/>
                  <a:pt x="7680" y="19064"/>
                  <a:pt x="7347" y="19183"/>
                </a:cubicBezTo>
                <a:cubicBezTo>
                  <a:pt x="7573" y="18933"/>
                  <a:pt x="7788" y="18683"/>
                  <a:pt x="7990" y="18433"/>
                </a:cubicBezTo>
                <a:cubicBezTo>
                  <a:pt x="10204" y="15599"/>
                  <a:pt x="10312" y="11623"/>
                  <a:pt x="8252" y="8539"/>
                </a:cubicBezTo>
                <a:cubicBezTo>
                  <a:pt x="7704" y="7729"/>
                  <a:pt x="7109" y="7051"/>
                  <a:pt x="6466" y="6515"/>
                </a:cubicBezTo>
                <a:lnTo>
                  <a:pt x="6466" y="6515"/>
                </a:lnTo>
                <a:cubicBezTo>
                  <a:pt x="6966" y="6753"/>
                  <a:pt x="10407" y="8599"/>
                  <a:pt x="10633" y="11992"/>
                </a:cubicBezTo>
                <a:cubicBezTo>
                  <a:pt x="10645" y="12111"/>
                  <a:pt x="10740" y="12194"/>
                  <a:pt x="10859" y="12194"/>
                </a:cubicBezTo>
                <a:lnTo>
                  <a:pt x="10871" y="12194"/>
                </a:lnTo>
                <a:cubicBezTo>
                  <a:pt x="11002" y="12194"/>
                  <a:pt x="11086" y="12087"/>
                  <a:pt x="11086" y="11956"/>
                </a:cubicBezTo>
                <a:cubicBezTo>
                  <a:pt x="10966" y="10349"/>
                  <a:pt x="10157" y="8813"/>
                  <a:pt x="8728" y="7539"/>
                </a:cubicBezTo>
                <a:cubicBezTo>
                  <a:pt x="8145" y="7003"/>
                  <a:pt x="7573" y="6622"/>
                  <a:pt x="7168" y="6384"/>
                </a:cubicBezTo>
                <a:close/>
                <a:moveTo>
                  <a:pt x="20624" y="16130"/>
                </a:moveTo>
                <a:cubicBezTo>
                  <a:pt x="23419" y="16130"/>
                  <a:pt x="26383" y="16462"/>
                  <a:pt x="29481" y="17123"/>
                </a:cubicBezTo>
                <a:cubicBezTo>
                  <a:pt x="29514" y="17137"/>
                  <a:pt x="31356" y="17594"/>
                  <a:pt x="34024" y="17594"/>
                </a:cubicBezTo>
                <a:cubicBezTo>
                  <a:pt x="36085" y="17594"/>
                  <a:pt x="38638" y="17321"/>
                  <a:pt x="41232" y="16361"/>
                </a:cubicBezTo>
                <a:lnTo>
                  <a:pt x="41232" y="16361"/>
                </a:lnTo>
                <a:cubicBezTo>
                  <a:pt x="40827" y="16909"/>
                  <a:pt x="40065" y="17802"/>
                  <a:pt x="38803" y="18600"/>
                </a:cubicBezTo>
                <a:cubicBezTo>
                  <a:pt x="36672" y="19943"/>
                  <a:pt x="34177" y="20369"/>
                  <a:pt x="31869" y="20369"/>
                </a:cubicBezTo>
                <a:cubicBezTo>
                  <a:pt x="30515" y="20369"/>
                  <a:pt x="29225" y="20222"/>
                  <a:pt x="28111" y="20029"/>
                </a:cubicBezTo>
                <a:cubicBezTo>
                  <a:pt x="27719" y="19957"/>
                  <a:pt x="27338" y="19862"/>
                  <a:pt x="26885" y="19743"/>
                </a:cubicBezTo>
                <a:cubicBezTo>
                  <a:pt x="25206" y="19278"/>
                  <a:pt x="20313" y="18076"/>
                  <a:pt x="15157" y="18076"/>
                </a:cubicBezTo>
                <a:cubicBezTo>
                  <a:pt x="14313" y="18076"/>
                  <a:pt x="13457" y="18112"/>
                  <a:pt x="12625" y="18183"/>
                </a:cubicBezTo>
                <a:lnTo>
                  <a:pt x="12625" y="18183"/>
                </a:lnTo>
                <a:cubicBezTo>
                  <a:pt x="12636" y="18181"/>
                  <a:pt x="12646" y="18171"/>
                  <a:pt x="12657" y="18171"/>
                </a:cubicBezTo>
                <a:cubicBezTo>
                  <a:pt x="12717" y="18147"/>
                  <a:pt x="12776" y="18124"/>
                  <a:pt x="12836" y="18088"/>
                </a:cubicBezTo>
                <a:cubicBezTo>
                  <a:pt x="12895" y="18064"/>
                  <a:pt x="12955" y="18040"/>
                  <a:pt x="13014" y="18016"/>
                </a:cubicBezTo>
                <a:cubicBezTo>
                  <a:pt x="13074" y="17993"/>
                  <a:pt x="13133" y="17957"/>
                  <a:pt x="13193" y="17933"/>
                </a:cubicBezTo>
                <a:cubicBezTo>
                  <a:pt x="13264" y="17897"/>
                  <a:pt x="13324" y="17874"/>
                  <a:pt x="13383" y="17850"/>
                </a:cubicBezTo>
                <a:cubicBezTo>
                  <a:pt x="13443" y="17814"/>
                  <a:pt x="13514" y="17778"/>
                  <a:pt x="13574" y="17754"/>
                </a:cubicBezTo>
                <a:cubicBezTo>
                  <a:pt x="13633" y="17719"/>
                  <a:pt x="13705" y="17695"/>
                  <a:pt x="13764" y="17659"/>
                </a:cubicBezTo>
                <a:cubicBezTo>
                  <a:pt x="13776" y="17647"/>
                  <a:pt x="13788" y="17647"/>
                  <a:pt x="13800" y="17635"/>
                </a:cubicBezTo>
                <a:cubicBezTo>
                  <a:pt x="15138" y="17400"/>
                  <a:pt x="16561" y="17306"/>
                  <a:pt x="17980" y="17306"/>
                </a:cubicBezTo>
                <a:cubicBezTo>
                  <a:pt x="23605" y="17306"/>
                  <a:pt x="29176" y="18783"/>
                  <a:pt x="29243" y="18802"/>
                </a:cubicBezTo>
                <a:cubicBezTo>
                  <a:pt x="29266" y="18814"/>
                  <a:pt x="29278" y="18814"/>
                  <a:pt x="29302" y="18814"/>
                </a:cubicBezTo>
                <a:cubicBezTo>
                  <a:pt x="29397" y="18814"/>
                  <a:pt x="29493" y="18755"/>
                  <a:pt x="29516" y="18647"/>
                </a:cubicBezTo>
                <a:cubicBezTo>
                  <a:pt x="29552" y="18528"/>
                  <a:pt x="29481" y="18409"/>
                  <a:pt x="29362" y="18374"/>
                </a:cubicBezTo>
                <a:cubicBezTo>
                  <a:pt x="29291" y="18353"/>
                  <a:pt x="23670" y="16865"/>
                  <a:pt x="17973" y="16865"/>
                </a:cubicBezTo>
                <a:cubicBezTo>
                  <a:pt x="16943" y="16865"/>
                  <a:pt x="15910" y="16913"/>
                  <a:pt x="14907" y="17028"/>
                </a:cubicBezTo>
                <a:cubicBezTo>
                  <a:pt x="14931" y="17016"/>
                  <a:pt x="14943" y="17016"/>
                  <a:pt x="14955" y="17004"/>
                </a:cubicBezTo>
                <a:cubicBezTo>
                  <a:pt x="15027" y="16957"/>
                  <a:pt x="15098" y="16921"/>
                  <a:pt x="15169" y="16873"/>
                </a:cubicBezTo>
                <a:cubicBezTo>
                  <a:pt x="15229" y="16826"/>
                  <a:pt x="15300" y="16790"/>
                  <a:pt x="15372" y="16754"/>
                </a:cubicBezTo>
                <a:cubicBezTo>
                  <a:pt x="15431" y="16707"/>
                  <a:pt x="15503" y="16659"/>
                  <a:pt x="15574" y="16611"/>
                </a:cubicBezTo>
                <a:cubicBezTo>
                  <a:pt x="15634" y="16564"/>
                  <a:pt x="15693" y="16528"/>
                  <a:pt x="15765" y="16492"/>
                </a:cubicBezTo>
                <a:cubicBezTo>
                  <a:pt x="17318" y="16251"/>
                  <a:pt x="18940" y="16130"/>
                  <a:pt x="20624" y="16130"/>
                </a:cubicBezTo>
                <a:close/>
                <a:moveTo>
                  <a:pt x="5347" y="20552"/>
                </a:moveTo>
                <a:cubicBezTo>
                  <a:pt x="5418" y="20564"/>
                  <a:pt x="5490" y="20564"/>
                  <a:pt x="5573" y="20576"/>
                </a:cubicBezTo>
                <a:cubicBezTo>
                  <a:pt x="5597" y="20588"/>
                  <a:pt x="5632" y="20588"/>
                  <a:pt x="5668" y="20600"/>
                </a:cubicBezTo>
                <a:cubicBezTo>
                  <a:pt x="5775" y="20612"/>
                  <a:pt x="5894" y="20636"/>
                  <a:pt x="6013" y="20660"/>
                </a:cubicBezTo>
                <a:cubicBezTo>
                  <a:pt x="6037" y="20671"/>
                  <a:pt x="6073" y="20671"/>
                  <a:pt x="6097" y="20683"/>
                </a:cubicBezTo>
                <a:cubicBezTo>
                  <a:pt x="6180" y="20707"/>
                  <a:pt x="6275" y="20719"/>
                  <a:pt x="6359" y="20743"/>
                </a:cubicBezTo>
                <a:cubicBezTo>
                  <a:pt x="6406" y="20755"/>
                  <a:pt x="6454" y="20779"/>
                  <a:pt x="6490" y="20779"/>
                </a:cubicBezTo>
                <a:cubicBezTo>
                  <a:pt x="6549" y="20802"/>
                  <a:pt x="6597" y="20814"/>
                  <a:pt x="6645" y="20826"/>
                </a:cubicBezTo>
                <a:cubicBezTo>
                  <a:pt x="5716" y="21207"/>
                  <a:pt x="3847" y="21969"/>
                  <a:pt x="3061" y="22386"/>
                </a:cubicBezTo>
                <a:cubicBezTo>
                  <a:pt x="2954" y="22445"/>
                  <a:pt x="2906" y="22588"/>
                  <a:pt x="2965" y="22696"/>
                </a:cubicBezTo>
                <a:cubicBezTo>
                  <a:pt x="3001" y="22767"/>
                  <a:pt x="3085" y="22815"/>
                  <a:pt x="3156" y="22815"/>
                </a:cubicBezTo>
                <a:cubicBezTo>
                  <a:pt x="3192" y="22815"/>
                  <a:pt x="3227" y="22803"/>
                  <a:pt x="3263" y="22779"/>
                </a:cubicBezTo>
                <a:cubicBezTo>
                  <a:pt x="4204" y="22279"/>
                  <a:pt x="6799" y="21243"/>
                  <a:pt x="7287" y="21052"/>
                </a:cubicBezTo>
                <a:cubicBezTo>
                  <a:pt x="7335" y="21076"/>
                  <a:pt x="7383" y="21088"/>
                  <a:pt x="7430" y="21112"/>
                </a:cubicBezTo>
                <a:cubicBezTo>
                  <a:pt x="7478" y="21136"/>
                  <a:pt x="7526" y="21160"/>
                  <a:pt x="7585" y="21183"/>
                </a:cubicBezTo>
                <a:cubicBezTo>
                  <a:pt x="7645" y="21207"/>
                  <a:pt x="7716" y="21243"/>
                  <a:pt x="7788" y="21267"/>
                </a:cubicBezTo>
                <a:cubicBezTo>
                  <a:pt x="7835" y="21291"/>
                  <a:pt x="7895" y="21314"/>
                  <a:pt x="7942" y="21350"/>
                </a:cubicBezTo>
                <a:cubicBezTo>
                  <a:pt x="8014" y="21374"/>
                  <a:pt x="8085" y="21410"/>
                  <a:pt x="8145" y="21445"/>
                </a:cubicBezTo>
                <a:cubicBezTo>
                  <a:pt x="8204" y="21481"/>
                  <a:pt x="8252" y="21505"/>
                  <a:pt x="8299" y="21529"/>
                </a:cubicBezTo>
                <a:cubicBezTo>
                  <a:pt x="8371" y="21564"/>
                  <a:pt x="8442" y="21612"/>
                  <a:pt x="8514" y="21648"/>
                </a:cubicBezTo>
                <a:cubicBezTo>
                  <a:pt x="8561" y="21672"/>
                  <a:pt x="8609" y="21707"/>
                  <a:pt x="8657" y="21731"/>
                </a:cubicBezTo>
                <a:cubicBezTo>
                  <a:pt x="8680" y="21743"/>
                  <a:pt x="8692" y="21755"/>
                  <a:pt x="8716" y="21767"/>
                </a:cubicBezTo>
                <a:cubicBezTo>
                  <a:pt x="8085" y="21874"/>
                  <a:pt x="6704" y="22136"/>
                  <a:pt x="5906" y="22469"/>
                </a:cubicBezTo>
                <a:cubicBezTo>
                  <a:pt x="5799" y="22517"/>
                  <a:pt x="5752" y="22648"/>
                  <a:pt x="5799" y="22755"/>
                </a:cubicBezTo>
                <a:cubicBezTo>
                  <a:pt x="5835" y="22838"/>
                  <a:pt x="5906" y="22898"/>
                  <a:pt x="6002" y="22898"/>
                </a:cubicBezTo>
                <a:cubicBezTo>
                  <a:pt x="6025" y="22898"/>
                  <a:pt x="6061" y="22886"/>
                  <a:pt x="6085" y="22874"/>
                </a:cubicBezTo>
                <a:cubicBezTo>
                  <a:pt x="7061" y="22469"/>
                  <a:pt x="9085" y="22160"/>
                  <a:pt x="9097" y="22148"/>
                </a:cubicBezTo>
                <a:cubicBezTo>
                  <a:pt x="9157" y="22148"/>
                  <a:pt x="9192" y="22124"/>
                  <a:pt x="9228" y="22088"/>
                </a:cubicBezTo>
                <a:cubicBezTo>
                  <a:pt x="9252" y="22100"/>
                  <a:pt x="9288" y="22124"/>
                  <a:pt x="9312" y="22148"/>
                </a:cubicBezTo>
                <a:cubicBezTo>
                  <a:pt x="9335" y="22160"/>
                  <a:pt x="9359" y="22172"/>
                  <a:pt x="9383" y="22184"/>
                </a:cubicBezTo>
                <a:cubicBezTo>
                  <a:pt x="9502" y="22267"/>
                  <a:pt x="9621" y="22350"/>
                  <a:pt x="9740" y="22445"/>
                </a:cubicBezTo>
                <a:cubicBezTo>
                  <a:pt x="9776" y="22469"/>
                  <a:pt x="9812" y="22493"/>
                  <a:pt x="9847" y="22517"/>
                </a:cubicBezTo>
                <a:cubicBezTo>
                  <a:pt x="9931" y="22588"/>
                  <a:pt x="10026" y="22648"/>
                  <a:pt x="10109" y="22719"/>
                </a:cubicBezTo>
                <a:cubicBezTo>
                  <a:pt x="10157" y="22755"/>
                  <a:pt x="10204" y="22791"/>
                  <a:pt x="10252" y="22826"/>
                </a:cubicBezTo>
                <a:cubicBezTo>
                  <a:pt x="10324" y="22886"/>
                  <a:pt x="10395" y="22946"/>
                  <a:pt x="10478" y="23005"/>
                </a:cubicBezTo>
                <a:cubicBezTo>
                  <a:pt x="10526" y="23053"/>
                  <a:pt x="10574" y="23088"/>
                  <a:pt x="10621" y="23136"/>
                </a:cubicBezTo>
                <a:cubicBezTo>
                  <a:pt x="10669" y="23172"/>
                  <a:pt x="10716" y="23219"/>
                  <a:pt x="10764" y="23255"/>
                </a:cubicBezTo>
                <a:cubicBezTo>
                  <a:pt x="10440" y="23231"/>
                  <a:pt x="10120" y="23219"/>
                  <a:pt x="9803" y="23219"/>
                </a:cubicBezTo>
                <a:cubicBezTo>
                  <a:pt x="6427" y="23219"/>
                  <a:pt x="3524" y="24511"/>
                  <a:pt x="2620" y="24958"/>
                </a:cubicBezTo>
                <a:cubicBezTo>
                  <a:pt x="2427" y="25054"/>
                  <a:pt x="2215" y="25102"/>
                  <a:pt x="2010" y="25102"/>
                </a:cubicBezTo>
                <a:cubicBezTo>
                  <a:pt x="1987" y="25102"/>
                  <a:pt x="1964" y="25102"/>
                  <a:pt x="1942" y="25101"/>
                </a:cubicBezTo>
                <a:cubicBezTo>
                  <a:pt x="1918" y="25089"/>
                  <a:pt x="1894" y="25089"/>
                  <a:pt x="1882" y="25089"/>
                </a:cubicBezTo>
                <a:lnTo>
                  <a:pt x="1834" y="25089"/>
                </a:lnTo>
                <a:cubicBezTo>
                  <a:pt x="1251" y="25053"/>
                  <a:pt x="775" y="24660"/>
                  <a:pt x="632" y="24089"/>
                </a:cubicBezTo>
                <a:cubicBezTo>
                  <a:pt x="513" y="23648"/>
                  <a:pt x="596" y="23041"/>
                  <a:pt x="1168" y="22660"/>
                </a:cubicBezTo>
                <a:cubicBezTo>
                  <a:pt x="2906" y="21505"/>
                  <a:pt x="4990" y="20683"/>
                  <a:pt x="5347" y="20552"/>
                </a:cubicBezTo>
                <a:close/>
                <a:moveTo>
                  <a:pt x="13988" y="18629"/>
                </a:moveTo>
                <a:cubicBezTo>
                  <a:pt x="15224" y="18629"/>
                  <a:pt x="16582" y="18724"/>
                  <a:pt x="18063" y="18957"/>
                </a:cubicBezTo>
                <a:cubicBezTo>
                  <a:pt x="21777" y="19540"/>
                  <a:pt x="25373" y="21017"/>
                  <a:pt x="28731" y="23338"/>
                </a:cubicBezTo>
                <a:cubicBezTo>
                  <a:pt x="31112" y="24982"/>
                  <a:pt x="34660" y="27089"/>
                  <a:pt x="38410" y="28137"/>
                </a:cubicBezTo>
                <a:cubicBezTo>
                  <a:pt x="38232" y="28184"/>
                  <a:pt x="38017" y="28232"/>
                  <a:pt x="37779" y="28268"/>
                </a:cubicBezTo>
                <a:cubicBezTo>
                  <a:pt x="37172" y="28220"/>
                  <a:pt x="31552" y="27637"/>
                  <a:pt x="27028" y="24124"/>
                </a:cubicBezTo>
                <a:cubicBezTo>
                  <a:pt x="26987" y="24094"/>
                  <a:pt x="26938" y="24078"/>
                  <a:pt x="26889" y="24078"/>
                </a:cubicBezTo>
                <a:cubicBezTo>
                  <a:pt x="26823" y="24078"/>
                  <a:pt x="26759" y="24106"/>
                  <a:pt x="26718" y="24160"/>
                </a:cubicBezTo>
                <a:cubicBezTo>
                  <a:pt x="26635" y="24267"/>
                  <a:pt x="26659" y="24398"/>
                  <a:pt x="26754" y="24481"/>
                </a:cubicBezTo>
                <a:cubicBezTo>
                  <a:pt x="30028" y="27017"/>
                  <a:pt x="33874" y="28065"/>
                  <a:pt x="36053" y="28470"/>
                </a:cubicBezTo>
                <a:cubicBezTo>
                  <a:pt x="35834" y="28480"/>
                  <a:pt x="35606" y="28486"/>
                  <a:pt x="35368" y="28486"/>
                </a:cubicBezTo>
                <a:cubicBezTo>
                  <a:pt x="32869" y="28486"/>
                  <a:pt x="29316" y="27851"/>
                  <a:pt x="25218" y="25232"/>
                </a:cubicBezTo>
                <a:cubicBezTo>
                  <a:pt x="23611" y="24208"/>
                  <a:pt x="22158" y="23398"/>
                  <a:pt x="20753" y="22767"/>
                </a:cubicBezTo>
                <a:cubicBezTo>
                  <a:pt x="20753" y="22743"/>
                  <a:pt x="20742" y="22731"/>
                  <a:pt x="20730" y="22719"/>
                </a:cubicBezTo>
                <a:cubicBezTo>
                  <a:pt x="20718" y="22707"/>
                  <a:pt x="20706" y="22696"/>
                  <a:pt x="20682" y="22672"/>
                </a:cubicBezTo>
                <a:cubicBezTo>
                  <a:pt x="20670" y="22648"/>
                  <a:pt x="20646" y="22624"/>
                  <a:pt x="20634" y="22612"/>
                </a:cubicBezTo>
                <a:cubicBezTo>
                  <a:pt x="20611" y="22588"/>
                  <a:pt x="20599" y="22576"/>
                  <a:pt x="20587" y="22565"/>
                </a:cubicBezTo>
                <a:cubicBezTo>
                  <a:pt x="20575" y="22541"/>
                  <a:pt x="20551" y="22517"/>
                  <a:pt x="20527" y="22493"/>
                </a:cubicBezTo>
                <a:cubicBezTo>
                  <a:pt x="20515" y="22469"/>
                  <a:pt x="20503" y="22457"/>
                  <a:pt x="20480" y="22445"/>
                </a:cubicBezTo>
                <a:cubicBezTo>
                  <a:pt x="20444" y="22410"/>
                  <a:pt x="20408" y="22362"/>
                  <a:pt x="20372" y="22326"/>
                </a:cubicBezTo>
                <a:cubicBezTo>
                  <a:pt x="19777" y="21707"/>
                  <a:pt x="19134" y="21183"/>
                  <a:pt x="18444" y="20731"/>
                </a:cubicBezTo>
                <a:lnTo>
                  <a:pt x="18444" y="20731"/>
                </a:lnTo>
                <a:cubicBezTo>
                  <a:pt x="20253" y="20814"/>
                  <a:pt x="23016" y="22243"/>
                  <a:pt x="23051" y="22267"/>
                </a:cubicBezTo>
                <a:cubicBezTo>
                  <a:pt x="23087" y="22279"/>
                  <a:pt x="23123" y="22291"/>
                  <a:pt x="23158" y="22291"/>
                </a:cubicBezTo>
                <a:cubicBezTo>
                  <a:pt x="23230" y="22291"/>
                  <a:pt x="23313" y="22243"/>
                  <a:pt x="23349" y="22172"/>
                </a:cubicBezTo>
                <a:cubicBezTo>
                  <a:pt x="23409" y="22053"/>
                  <a:pt x="23361" y="21922"/>
                  <a:pt x="23254" y="21862"/>
                </a:cubicBezTo>
                <a:cubicBezTo>
                  <a:pt x="23123" y="21797"/>
                  <a:pt x="20172" y="20276"/>
                  <a:pt x="18242" y="20276"/>
                </a:cubicBezTo>
                <a:cubicBezTo>
                  <a:pt x="18070" y="20276"/>
                  <a:pt x="17906" y="20288"/>
                  <a:pt x="17753" y="20314"/>
                </a:cubicBezTo>
                <a:cubicBezTo>
                  <a:pt x="16098" y="19398"/>
                  <a:pt x="14181" y="18897"/>
                  <a:pt x="12086" y="18850"/>
                </a:cubicBezTo>
                <a:lnTo>
                  <a:pt x="12050" y="18850"/>
                </a:lnTo>
                <a:cubicBezTo>
                  <a:pt x="11932" y="18847"/>
                  <a:pt x="11815" y="18845"/>
                  <a:pt x="11698" y="18845"/>
                </a:cubicBezTo>
                <a:cubicBezTo>
                  <a:pt x="11378" y="18845"/>
                  <a:pt x="11060" y="18856"/>
                  <a:pt x="10728" y="18874"/>
                </a:cubicBezTo>
                <a:cubicBezTo>
                  <a:pt x="10966" y="18838"/>
                  <a:pt x="11217" y="18790"/>
                  <a:pt x="11455" y="18766"/>
                </a:cubicBezTo>
                <a:cubicBezTo>
                  <a:pt x="12233" y="18681"/>
                  <a:pt x="13077" y="18629"/>
                  <a:pt x="13988" y="18629"/>
                </a:cubicBezTo>
                <a:close/>
                <a:moveTo>
                  <a:pt x="11684" y="19286"/>
                </a:moveTo>
                <a:cubicBezTo>
                  <a:pt x="11796" y="19286"/>
                  <a:pt x="11906" y="19287"/>
                  <a:pt x="12014" y="19290"/>
                </a:cubicBezTo>
                <a:cubicBezTo>
                  <a:pt x="12407" y="19481"/>
                  <a:pt x="15443" y="21005"/>
                  <a:pt x="16932" y="23803"/>
                </a:cubicBezTo>
                <a:cubicBezTo>
                  <a:pt x="16967" y="23886"/>
                  <a:pt x="17051" y="23922"/>
                  <a:pt x="17122" y="23922"/>
                </a:cubicBezTo>
                <a:cubicBezTo>
                  <a:pt x="17158" y="23922"/>
                  <a:pt x="17193" y="23910"/>
                  <a:pt x="17229" y="23898"/>
                </a:cubicBezTo>
                <a:cubicBezTo>
                  <a:pt x="17336" y="23839"/>
                  <a:pt x="17384" y="23708"/>
                  <a:pt x="17324" y="23600"/>
                </a:cubicBezTo>
                <a:cubicBezTo>
                  <a:pt x="16181" y="21433"/>
                  <a:pt x="14217" y="20029"/>
                  <a:pt x="13062" y="19350"/>
                </a:cubicBezTo>
                <a:lnTo>
                  <a:pt x="13062" y="19350"/>
                </a:lnTo>
                <a:cubicBezTo>
                  <a:pt x="14729" y="19505"/>
                  <a:pt x="16241" y="19957"/>
                  <a:pt x="17574" y="20707"/>
                </a:cubicBezTo>
                <a:cubicBezTo>
                  <a:pt x="17598" y="20731"/>
                  <a:pt x="17634" y="20743"/>
                  <a:pt x="17658" y="20755"/>
                </a:cubicBezTo>
                <a:cubicBezTo>
                  <a:pt x="18527" y="21255"/>
                  <a:pt x="19325" y="21874"/>
                  <a:pt x="20051" y="22624"/>
                </a:cubicBezTo>
                <a:cubicBezTo>
                  <a:pt x="20206" y="22791"/>
                  <a:pt x="20337" y="22934"/>
                  <a:pt x="20444" y="23077"/>
                </a:cubicBezTo>
                <a:cubicBezTo>
                  <a:pt x="20682" y="23374"/>
                  <a:pt x="20908" y="23731"/>
                  <a:pt x="21146" y="24160"/>
                </a:cubicBezTo>
                <a:cubicBezTo>
                  <a:pt x="22563" y="26756"/>
                  <a:pt x="27671" y="34959"/>
                  <a:pt x="35886" y="35697"/>
                </a:cubicBezTo>
                <a:cubicBezTo>
                  <a:pt x="35100" y="35935"/>
                  <a:pt x="33922" y="36233"/>
                  <a:pt x="32481" y="36411"/>
                </a:cubicBezTo>
                <a:cubicBezTo>
                  <a:pt x="25290" y="34411"/>
                  <a:pt x="21194" y="26470"/>
                  <a:pt x="21158" y="26386"/>
                </a:cubicBezTo>
                <a:cubicBezTo>
                  <a:pt x="21116" y="26311"/>
                  <a:pt x="21038" y="26271"/>
                  <a:pt x="20954" y="26271"/>
                </a:cubicBezTo>
                <a:cubicBezTo>
                  <a:pt x="20919" y="26271"/>
                  <a:pt x="20883" y="26277"/>
                  <a:pt x="20849" y="26291"/>
                </a:cubicBezTo>
                <a:cubicBezTo>
                  <a:pt x="20742" y="26351"/>
                  <a:pt x="20694" y="26482"/>
                  <a:pt x="20753" y="26589"/>
                </a:cubicBezTo>
                <a:cubicBezTo>
                  <a:pt x="20789" y="26672"/>
                  <a:pt x="24587" y="34042"/>
                  <a:pt x="31338" y="36507"/>
                </a:cubicBezTo>
                <a:cubicBezTo>
                  <a:pt x="30962" y="36526"/>
                  <a:pt x="30576" y="36538"/>
                  <a:pt x="30181" y="36538"/>
                </a:cubicBezTo>
                <a:cubicBezTo>
                  <a:pt x="29839" y="36538"/>
                  <a:pt x="29490" y="36529"/>
                  <a:pt x="29135" y="36507"/>
                </a:cubicBezTo>
                <a:cubicBezTo>
                  <a:pt x="28731" y="36483"/>
                  <a:pt x="28350" y="36435"/>
                  <a:pt x="27957" y="36388"/>
                </a:cubicBezTo>
                <a:cubicBezTo>
                  <a:pt x="24682" y="34685"/>
                  <a:pt x="22575" y="31649"/>
                  <a:pt x="22551" y="31613"/>
                </a:cubicBezTo>
                <a:cubicBezTo>
                  <a:pt x="22506" y="31553"/>
                  <a:pt x="22432" y="31521"/>
                  <a:pt x="22360" y="31521"/>
                </a:cubicBezTo>
                <a:cubicBezTo>
                  <a:pt x="22318" y="31521"/>
                  <a:pt x="22277" y="31532"/>
                  <a:pt x="22242" y="31554"/>
                </a:cubicBezTo>
                <a:cubicBezTo>
                  <a:pt x="22135" y="31625"/>
                  <a:pt x="22111" y="31768"/>
                  <a:pt x="22182" y="31863"/>
                </a:cubicBezTo>
                <a:cubicBezTo>
                  <a:pt x="22266" y="31982"/>
                  <a:pt x="23944" y="34411"/>
                  <a:pt x="26707" y="36173"/>
                </a:cubicBezTo>
                <a:cubicBezTo>
                  <a:pt x="25028" y="35828"/>
                  <a:pt x="23432" y="35233"/>
                  <a:pt x="21932" y="34387"/>
                </a:cubicBezTo>
                <a:cubicBezTo>
                  <a:pt x="19182" y="32828"/>
                  <a:pt x="16777" y="30435"/>
                  <a:pt x="14776" y="27256"/>
                </a:cubicBezTo>
                <a:cubicBezTo>
                  <a:pt x="14193" y="26327"/>
                  <a:pt x="13705" y="25648"/>
                  <a:pt x="13193" y="25053"/>
                </a:cubicBezTo>
                <a:cubicBezTo>
                  <a:pt x="12657" y="24446"/>
                  <a:pt x="12121" y="23886"/>
                  <a:pt x="11586" y="23386"/>
                </a:cubicBezTo>
                <a:cubicBezTo>
                  <a:pt x="11467" y="23279"/>
                  <a:pt x="11336" y="23160"/>
                  <a:pt x="11217" y="23053"/>
                </a:cubicBezTo>
                <a:cubicBezTo>
                  <a:pt x="11181" y="23017"/>
                  <a:pt x="11133" y="22981"/>
                  <a:pt x="11097" y="22946"/>
                </a:cubicBezTo>
                <a:cubicBezTo>
                  <a:pt x="11014" y="22874"/>
                  <a:pt x="10931" y="22803"/>
                  <a:pt x="10847" y="22731"/>
                </a:cubicBezTo>
                <a:cubicBezTo>
                  <a:pt x="10800" y="22696"/>
                  <a:pt x="10752" y="22660"/>
                  <a:pt x="10705" y="22624"/>
                </a:cubicBezTo>
                <a:cubicBezTo>
                  <a:pt x="10621" y="22553"/>
                  <a:pt x="10550" y="22493"/>
                  <a:pt x="10466" y="22434"/>
                </a:cubicBezTo>
                <a:cubicBezTo>
                  <a:pt x="10419" y="22398"/>
                  <a:pt x="10371" y="22362"/>
                  <a:pt x="10324" y="22315"/>
                </a:cubicBezTo>
                <a:cubicBezTo>
                  <a:pt x="10252" y="22267"/>
                  <a:pt x="10169" y="22207"/>
                  <a:pt x="10097" y="22148"/>
                </a:cubicBezTo>
                <a:cubicBezTo>
                  <a:pt x="10050" y="22112"/>
                  <a:pt x="10002" y="22076"/>
                  <a:pt x="9954" y="22041"/>
                </a:cubicBezTo>
                <a:cubicBezTo>
                  <a:pt x="9871" y="21981"/>
                  <a:pt x="9788" y="21934"/>
                  <a:pt x="9704" y="21874"/>
                </a:cubicBezTo>
                <a:cubicBezTo>
                  <a:pt x="9669" y="21838"/>
                  <a:pt x="9621" y="21814"/>
                  <a:pt x="9573" y="21779"/>
                </a:cubicBezTo>
                <a:cubicBezTo>
                  <a:pt x="9478" y="21719"/>
                  <a:pt x="9383" y="21660"/>
                  <a:pt x="9288" y="21588"/>
                </a:cubicBezTo>
                <a:cubicBezTo>
                  <a:pt x="9264" y="21576"/>
                  <a:pt x="9240" y="21553"/>
                  <a:pt x="9204" y="21541"/>
                </a:cubicBezTo>
                <a:cubicBezTo>
                  <a:pt x="9085" y="21469"/>
                  <a:pt x="8966" y="21386"/>
                  <a:pt x="8835" y="21314"/>
                </a:cubicBezTo>
                <a:cubicBezTo>
                  <a:pt x="8811" y="21302"/>
                  <a:pt x="8776" y="21279"/>
                  <a:pt x="8752" y="21267"/>
                </a:cubicBezTo>
                <a:cubicBezTo>
                  <a:pt x="8657" y="21219"/>
                  <a:pt x="8561" y="21160"/>
                  <a:pt x="8478" y="21112"/>
                </a:cubicBezTo>
                <a:cubicBezTo>
                  <a:pt x="8430" y="21088"/>
                  <a:pt x="8383" y="21064"/>
                  <a:pt x="8347" y="21041"/>
                </a:cubicBezTo>
                <a:cubicBezTo>
                  <a:pt x="8264" y="21005"/>
                  <a:pt x="8180" y="20969"/>
                  <a:pt x="8109" y="20921"/>
                </a:cubicBezTo>
                <a:cubicBezTo>
                  <a:pt x="8061" y="20910"/>
                  <a:pt x="8014" y="20886"/>
                  <a:pt x="7966" y="20862"/>
                </a:cubicBezTo>
                <a:cubicBezTo>
                  <a:pt x="7883" y="20826"/>
                  <a:pt x="7811" y="20791"/>
                  <a:pt x="7728" y="20755"/>
                </a:cubicBezTo>
                <a:cubicBezTo>
                  <a:pt x="7680" y="20731"/>
                  <a:pt x="7633" y="20719"/>
                  <a:pt x="7585" y="20695"/>
                </a:cubicBezTo>
                <a:cubicBezTo>
                  <a:pt x="7514" y="20660"/>
                  <a:pt x="7430" y="20636"/>
                  <a:pt x="7359" y="20600"/>
                </a:cubicBezTo>
                <a:cubicBezTo>
                  <a:pt x="7311" y="20588"/>
                  <a:pt x="7264" y="20564"/>
                  <a:pt x="7228" y="20552"/>
                </a:cubicBezTo>
                <a:cubicBezTo>
                  <a:pt x="7133" y="20517"/>
                  <a:pt x="7049" y="20493"/>
                  <a:pt x="6966" y="20457"/>
                </a:cubicBezTo>
                <a:cubicBezTo>
                  <a:pt x="6930" y="20445"/>
                  <a:pt x="6895" y="20433"/>
                  <a:pt x="6859" y="20421"/>
                </a:cubicBezTo>
                <a:cubicBezTo>
                  <a:pt x="6740" y="20386"/>
                  <a:pt x="6621" y="20350"/>
                  <a:pt x="6490" y="20314"/>
                </a:cubicBezTo>
                <a:cubicBezTo>
                  <a:pt x="6478" y="20314"/>
                  <a:pt x="6466" y="20314"/>
                  <a:pt x="6454" y="20302"/>
                </a:cubicBezTo>
                <a:cubicBezTo>
                  <a:pt x="6359" y="20279"/>
                  <a:pt x="6264" y="20255"/>
                  <a:pt x="6168" y="20231"/>
                </a:cubicBezTo>
                <a:lnTo>
                  <a:pt x="6192" y="20231"/>
                </a:lnTo>
                <a:cubicBezTo>
                  <a:pt x="6228" y="20207"/>
                  <a:pt x="6275" y="20195"/>
                  <a:pt x="6335" y="20183"/>
                </a:cubicBezTo>
                <a:cubicBezTo>
                  <a:pt x="6335" y="20183"/>
                  <a:pt x="6347" y="20171"/>
                  <a:pt x="6347" y="20171"/>
                </a:cubicBezTo>
                <a:cubicBezTo>
                  <a:pt x="6406" y="20148"/>
                  <a:pt x="6466" y="20136"/>
                  <a:pt x="6537" y="20112"/>
                </a:cubicBezTo>
                <a:cubicBezTo>
                  <a:pt x="6549" y="20112"/>
                  <a:pt x="6561" y="20100"/>
                  <a:pt x="6573" y="20100"/>
                </a:cubicBezTo>
                <a:cubicBezTo>
                  <a:pt x="6621" y="20088"/>
                  <a:pt x="6680" y="20076"/>
                  <a:pt x="6728" y="20052"/>
                </a:cubicBezTo>
                <a:cubicBezTo>
                  <a:pt x="6752" y="20052"/>
                  <a:pt x="6764" y="20040"/>
                  <a:pt x="6787" y="20040"/>
                </a:cubicBezTo>
                <a:cubicBezTo>
                  <a:pt x="6847" y="20017"/>
                  <a:pt x="6918" y="20005"/>
                  <a:pt x="6978" y="19981"/>
                </a:cubicBezTo>
                <a:lnTo>
                  <a:pt x="6990" y="19981"/>
                </a:lnTo>
                <a:cubicBezTo>
                  <a:pt x="7073" y="19957"/>
                  <a:pt x="7145" y="19933"/>
                  <a:pt x="7216" y="19909"/>
                </a:cubicBezTo>
                <a:cubicBezTo>
                  <a:pt x="7240" y="19909"/>
                  <a:pt x="7252" y="19909"/>
                  <a:pt x="7276" y="19898"/>
                </a:cubicBezTo>
                <a:cubicBezTo>
                  <a:pt x="7335" y="19886"/>
                  <a:pt x="7395" y="19874"/>
                  <a:pt x="7454" y="19850"/>
                </a:cubicBezTo>
                <a:cubicBezTo>
                  <a:pt x="7478" y="19850"/>
                  <a:pt x="7502" y="19838"/>
                  <a:pt x="7526" y="19838"/>
                </a:cubicBezTo>
                <a:cubicBezTo>
                  <a:pt x="7597" y="19814"/>
                  <a:pt x="7680" y="19802"/>
                  <a:pt x="7764" y="19778"/>
                </a:cubicBezTo>
                <a:lnTo>
                  <a:pt x="7776" y="19778"/>
                </a:lnTo>
                <a:cubicBezTo>
                  <a:pt x="7859" y="19755"/>
                  <a:pt x="7942" y="19731"/>
                  <a:pt x="8038" y="19719"/>
                </a:cubicBezTo>
                <a:cubicBezTo>
                  <a:pt x="8049" y="19707"/>
                  <a:pt x="8073" y="19707"/>
                  <a:pt x="8097" y="19695"/>
                </a:cubicBezTo>
                <a:cubicBezTo>
                  <a:pt x="8169" y="19683"/>
                  <a:pt x="8240" y="19671"/>
                  <a:pt x="8311" y="19659"/>
                </a:cubicBezTo>
                <a:cubicBezTo>
                  <a:pt x="8335" y="19648"/>
                  <a:pt x="8359" y="19648"/>
                  <a:pt x="8383" y="19636"/>
                </a:cubicBezTo>
                <a:cubicBezTo>
                  <a:pt x="8407" y="19636"/>
                  <a:pt x="8419" y="19624"/>
                  <a:pt x="8442" y="19624"/>
                </a:cubicBezTo>
                <a:cubicBezTo>
                  <a:pt x="9026" y="19850"/>
                  <a:pt x="14253" y="21922"/>
                  <a:pt x="16586" y="26851"/>
                </a:cubicBezTo>
                <a:cubicBezTo>
                  <a:pt x="16622" y="26934"/>
                  <a:pt x="16693" y="26982"/>
                  <a:pt x="16777" y="26982"/>
                </a:cubicBezTo>
                <a:cubicBezTo>
                  <a:pt x="16812" y="26982"/>
                  <a:pt x="16848" y="26982"/>
                  <a:pt x="16884" y="26958"/>
                </a:cubicBezTo>
                <a:cubicBezTo>
                  <a:pt x="16991" y="26910"/>
                  <a:pt x="17039" y="26779"/>
                  <a:pt x="16991" y="26660"/>
                </a:cubicBezTo>
                <a:cubicBezTo>
                  <a:pt x="14979" y="22422"/>
                  <a:pt x="10907" y="20231"/>
                  <a:pt x="9252" y="19481"/>
                </a:cubicBezTo>
                <a:lnTo>
                  <a:pt x="9264" y="19481"/>
                </a:lnTo>
                <a:cubicBezTo>
                  <a:pt x="9300" y="19481"/>
                  <a:pt x="9323" y="19469"/>
                  <a:pt x="9359" y="19469"/>
                </a:cubicBezTo>
                <a:cubicBezTo>
                  <a:pt x="9454" y="19457"/>
                  <a:pt x="9550" y="19433"/>
                  <a:pt x="9657" y="19421"/>
                </a:cubicBezTo>
                <a:lnTo>
                  <a:pt x="9669" y="19421"/>
                </a:lnTo>
                <a:cubicBezTo>
                  <a:pt x="9776" y="19409"/>
                  <a:pt x="9883" y="19398"/>
                  <a:pt x="9990" y="19386"/>
                </a:cubicBezTo>
                <a:cubicBezTo>
                  <a:pt x="10014" y="19386"/>
                  <a:pt x="10050" y="19386"/>
                  <a:pt x="10074" y="19374"/>
                </a:cubicBezTo>
                <a:cubicBezTo>
                  <a:pt x="10157" y="19362"/>
                  <a:pt x="10240" y="19362"/>
                  <a:pt x="10324" y="19350"/>
                </a:cubicBezTo>
                <a:cubicBezTo>
                  <a:pt x="10347" y="19350"/>
                  <a:pt x="10383" y="19350"/>
                  <a:pt x="10419" y="19338"/>
                </a:cubicBezTo>
                <a:cubicBezTo>
                  <a:pt x="10526" y="19338"/>
                  <a:pt x="10633" y="19326"/>
                  <a:pt x="10752" y="19314"/>
                </a:cubicBezTo>
                <a:cubicBezTo>
                  <a:pt x="11066" y="19297"/>
                  <a:pt x="11380" y="19286"/>
                  <a:pt x="11684" y="19286"/>
                </a:cubicBezTo>
                <a:close/>
                <a:moveTo>
                  <a:pt x="23299" y="1"/>
                </a:moveTo>
                <a:cubicBezTo>
                  <a:pt x="23191" y="1"/>
                  <a:pt x="23097" y="70"/>
                  <a:pt x="23075" y="181"/>
                </a:cubicBezTo>
                <a:cubicBezTo>
                  <a:pt x="23075" y="193"/>
                  <a:pt x="22801" y="1360"/>
                  <a:pt x="22004" y="2765"/>
                </a:cubicBezTo>
                <a:cubicBezTo>
                  <a:pt x="21230" y="4110"/>
                  <a:pt x="20027" y="5277"/>
                  <a:pt x="18527" y="6146"/>
                </a:cubicBezTo>
                <a:cubicBezTo>
                  <a:pt x="17289" y="6860"/>
                  <a:pt x="15253" y="8337"/>
                  <a:pt x="13193" y="11123"/>
                </a:cubicBezTo>
                <a:cubicBezTo>
                  <a:pt x="12776" y="9420"/>
                  <a:pt x="11681" y="7956"/>
                  <a:pt x="10157" y="7063"/>
                </a:cubicBezTo>
                <a:cubicBezTo>
                  <a:pt x="7869" y="5738"/>
                  <a:pt x="5581" y="5705"/>
                  <a:pt x="5271" y="5705"/>
                </a:cubicBezTo>
                <a:cubicBezTo>
                  <a:pt x="5255" y="5705"/>
                  <a:pt x="5245" y="5705"/>
                  <a:pt x="5240" y="5705"/>
                </a:cubicBezTo>
                <a:cubicBezTo>
                  <a:pt x="5144" y="5705"/>
                  <a:pt x="5061" y="5777"/>
                  <a:pt x="5037" y="5872"/>
                </a:cubicBezTo>
                <a:cubicBezTo>
                  <a:pt x="5013" y="5979"/>
                  <a:pt x="5049" y="6074"/>
                  <a:pt x="5144" y="6122"/>
                </a:cubicBezTo>
                <a:cubicBezTo>
                  <a:pt x="6144" y="6694"/>
                  <a:pt x="7073" y="7587"/>
                  <a:pt x="7871" y="8789"/>
                </a:cubicBezTo>
                <a:cubicBezTo>
                  <a:pt x="9835" y="11718"/>
                  <a:pt x="9740" y="15480"/>
                  <a:pt x="7633" y="18159"/>
                </a:cubicBezTo>
                <a:cubicBezTo>
                  <a:pt x="7252" y="18647"/>
                  <a:pt x="6811" y="19124"/>
                  <a:pt x="6311" y="19576"/>
                </a:cubicBezTo>
                <a:cubicBezTo>
                  <a:pt x="5680" y="19850"/>
                  <a:pt x="5311" y="20064"/>
                  <a:pt x="5216" y="20124"/>
                </a:cubicBezTo>
                <a:cubicBezTo>
                  <a:pt x="4990" y="20207"/>
                  <a:pt x="2763" y="21064"/>
                  <a:pt x="918" y="22291"/>
                </a:cubicBezTo>
                <a:cubicBezTo>
                  <a:pt x="275" y="22719"/>
                  <a:pt x="1" y="23469"/>
                  <a:pt x="191" y="24208"/>
                </a:cubicBezTo>
                <a:cubicBezTo>
                  <a:pt x="394" y="24970"/>
                  <a:pt x="1025" y="25482"/>
                  <a:pt x="1799" y="25541"/>
                </a:cubicBezTo>
                <a:lnTo>
                  <a:pt x="2001" y="25541"/>
                </a:lnTo>
                <a:cubicBezTo>
                  <a:pt x="2287" y="25541"/>
                  <a:pt x="2561" y="25482"/>
                  <a:pt x="2811" y="25363"/>
                </a:cubicBezTo>
                <a:cubicBezTo>
                  <a:pt x="3686" y="24920"/>
                  <a:pt x="6501" y="23667"/>
                  <a:pt x="9772" y="23667"/>
                </a:cubicBezTo>
                <a:cubicBezTo>
                  <a:pt x="10284" y="23667"/>
                  <a:pt x="10807" y="23698"/>
                  <a:pt x="11336" y="23767"/>
                </a:cubicBezTo>
                <a:cubicBezTo>
                  <a:pt x="11836" y="24243"/>
                  <a:pt x="12348" y="24767"/>
                  <a:pt x="12848" y="25351"/>
                </a:cubicBezTo>
                <a:cubicBezTo>
                  <a:pt x="13348" y="25922"/>
                  <a:pt x="13824" y="26589"/>
                  <a:pt x="14395" y="27506"/>
                </a:cubicBezTo>
                <a:cubicBezTo>
                  <a:pt x="18563" y="34114"/>
                  <a:pt x="23790" y="36269"/>
                  <a:pt x="27826" y="36828"/>
                </a:cubicBezTo>
                <a:cubicBezTo>
                  <a:pt x="27850" y="36828"/>
                  <a:pt x="27885" y="36840"/>
                  <a:pt x="27909" y="36840"/>
                </a:cubicBezTo>
                <a:lnTo>
                  <a:pt x="27921" y="36840"/>
                </a:lnTo>
                <a:cubicBezTo>
                  <a:pt x="28326" y="36888"/>
                  <a:pt x="28731" y="36923"/>
                  <a:pt x="29124" y="36947"/>
                </a:cubicBezTo>
                <a:cubicBezTo>
                  <a:pt x="29516" y="36971"/>
                  <a:pt x="29909" y="36983"/>
                  <a:pt x="30290" y="36983"/>
                </a:cubicBezTo>
                <a:cubicBezTo>
                  <a:pt x="34196" y="36983"/>
                  <a:pt x="36994" y="35792"/>
                  <a:pt x="37125" y="35733"/>
                </a:cubicBezTo>
                <a:cubicBezTo>
                  <a:pt x="37220" y="35697"/>
                  <a:pt x="37279" y="35590"/>
                  <a:pt x="37255" y="35483"/>
                </a:cubicBezTo>
                <a:cubicBezTo>
                  <a:pt x="37232" y="35376"/>
                  <a:pt x="37136" y="35304"/>
                  <a:pt x="37041" y="35304"/>
                </a:cubicBezTo>
                <a:cubicBezTo>
                  <a:pt x="28397" y="35280"/>
                  <a:pt x="22980" y="26601"/>
                  <a:pt x="21527" y="23946"/>
                </a:cubicBezTo>
                <a:cubicBezTo>
                  <a:pt x="21444" y="23791"/>
                  <a:pt x="21349" y="23636"/>
                  <a:pt x="21265" y="23505"/>
                </a:cubicBezTo>
                <a:lnTo>
                  <a:pt x="21265" y="23505"/>
                </a:lnTo>
                <a:cubicBezTo>
                  <a:pt x="22432" y="24065"/>
                  <a:pt x="23659" y="24755"/>
                  <a:pt x="24980" y="25601"/>
                </a:cubicBezTo>
                <a:cubicBezTo>
                  <a:pt x="29231" y="28327"/>
                  <a:pt x="32886" y="28922"/>
                  <a:pt x="35208" y="28946"/>
                </a:cubicBezTo>
                <a:lnTo>
                  <a:pt x="35350" y="28946"/>
                </a:lnTo>
                <a:cubicBezTo>
                  <a:pt x="37791" y="28946"/>
                  <a:pt x="39244" y="28351"/>
                  <a:pt x="39315" y="28315"/>
                </a:cubicBezTo>
                <a:cubicBezTo>
                  <a:pt x="39399" y="28280"/>
                  <a:pt x="39458" y="28196"/>
                  <a:pt x="39446" y="28101"/>
                </a:cubicBezTo>
                <a:cubicBezTo>
                  <a:pt x="39434" y="27994"/>
                  <a:pt x="39375" y="27922"/>
                  <a:pt x="39280" y="27899"/>
                </a:cubicBezTo>
                <a:cubicBezTo>
                  <a:pt x="35315" y="26958"/>
                  <a:pt x="31493" y="24696"/>
                  <a:pt x="28981" y="22969"/>
                </a:cubicBezTo>
                <a:cubicBezTo>
                  <a:pt x="26016" y="20921"/>
                  <a:pt x="22873" y="19528"/>
                  <a:pt x="19622" y="18802"/>
                </a:cubicBezTo>
                <a:lnTo>
                  <a:pt x="19622" y="18802"/>
                </a:lnTo>
                <a:cubicBezTo>
                  <a:pt x="22885" y="19171"/>
                  <a:pt x="25599" y="19850"/>
                  <a:pt x="26766" y="20171"/>
                </a:cubicBezTo>
                <a:cubicBezTo>
                  <a:pt x="27242" y="20302"/>
                  <a:pt x="27635" y="20398"/>
                  <a:pt x="28040" y="20469"/>
                </a:cubicBezTo>
                <a:cubicBezTo>
                  <a:pt x="29171" y="20660"/>
                  <a:pt x="30493" y="20814"/>
                  <a:pt x="31874" y="20814"/>
                </a:cubicBezTo>
                <a:cubicBezTo>
                  <a:pt x="34255" y="20814"/>
                  <a:pt x="36851" y="20374"/>
                  <a:pt x="39065" y="18969"/>
                </a:cubicBezTo>
                <a:cubicBezTo>
                  <a:pt x="41173" y="17623"/>
                  <a:pt x="41947" y="16064"/>
                  <a:pt x="41970" y="15992"/>
                </a:cubicBezTo>
                <a:cubicBezTo>
                  <a:pt x="42018" y="15909"/>
                  <a:pt x="41994" y="15814"/>
                  <a:pt x="41935" y="15742"/>
                </a:cubicBezTo>
                <a:cubicBezTo>
                  <a:pt x="41894" y="15702"/>
                  <a:pt x="41832" y="15678"/>
                  <a:pt x="41770" y="15678"/>
                </a:cubicBezTo>
                <a:cubicBezTo>
                  <a:pt x="41740" y="15678"/>
                  <a:pt x="41711" y="15683"/>
                  <a:pt x="41685" y="15695"/>
                </a:cubicBezTo>
                <a:cubicBezTo>
                  <a:pt x="38939" y="16834"/>
                  <a:pt x="36196" y="17145"/>
                  <a:pt x="34017" y="17145"/>
                </a:cubicBezTo>
                <a:cubicBezTo>
                  <a:pt x="31414" y="17145"/>
                  <a:pt x="29615" y="16701"/>
                  <a:pt x="29576" y="16695"/>
                </a:cubicBezTo>
                <a:cubicBezTo>
                  <a:pt x="26444" y="16019"/>
                  <a:pt x="23451" y="15683"/>
                  <a:pt x="20624" y="15683"/>
                </a:cubicBezTo>
                <a:cubicBezTo>
                  <a:pt x="19216" y="15683"/>
                  <a:pt x="17849" y="15767"/>
                  <a:pt x="16527" y="15933"/>
                </a:cubicBezTo>
                <a:cubicBezTo>
                  <a:pt x="16741" y="15766"/>
                  <a:pt x="16955" y="15588"/>
                  <a:pt x="17158" y="15421"/>
                </a:cubicBezTo>
                <a:cubicBezTo>
                  <a:pt x="20429" y="14605"/>
                  <a:pt x="23360" y="14439"/>
                  <a:pt x="25248" y="14439"/>
                </a:cubicBezTo>
                <a:cubicBezTo>
                  <a:pt x="25649" y="14439"/>
                  <a:pt x="26002" y="14446"/>
                  <a:pt x="26302" y="14456"/>
                </a:cubicBezTo>
                <a:cubicBezTo>
                  <a:pt x="26493" y="14464"/>
                  <a:pt x="26679" y="14468"/>
                  <a:pt x="26861" y="14468"/>
                </a:cubicBezTo>
                <a:cubicBezTo>
                  <a:pt x="27540" y="14468"/>
                  <a:pt x="28158" y="14414"/>
                  <a:pt x="28731" y="14302"/>
                </a:cubicBezTo>
                <a:cubicBezTo>
                  <a:pt x="32648" y="13516"/>
                  <a:pt x="34743" y="10968"/>
                  <a:pt x="35803" y="8956"/>
                </a:cubicBezTo>
                <a:cubicBezTo>
                  <a:pt x="36958" y="6789"/>
                  <a:pt x="37184" y="4836"/>
                  <a:pt x="37196" y="4753"/>
                </a:cubicBezTo>
                <a:cubicBezTo>
                  <a:pt x="37208" y="4658"/>
                  <a:pt x="37148" y="4562"/>
                  <a:pt x="37053" y="4527"/>
                </a:cubicBezTo>
                <a:cubicBezTo>
                  <a:pt x="37024" y="4516"/>
                  <a:pt x="36996" y="4511"/>
                  <a:pt x="36968" y="4511"/>
                </a:cubicBezTo>
                <a:cubicBezTo>
                  <a:pt x="36903" y="4511"/>
                  <a:pt x="36841" y="4540"/>
                  <a:pt x="36791" y="4598"/>
                </a:cubicBezTo>
                <a:cubicBezTo>
                  <a:pt x="34243" y="7837"/>
                  <a:pt x="30552" y="9087"/>
                  <a:pt x="28588" y="9551"/>
                </a:cubicBezTo>
                <a:cubicBezTo>
                  <a:pt x="27861" y="9718"/>
                  <a:pt x="27064" y="9801"/>
                  <a:pt x="26159" y="9813"/>
                </a:cubicBezTo>
                <a:cubicBezTo>
                  <a:pt x="24480" y="9837"/>
                  <a:pt x="22813" y="10015"/>
                  <a:pt x="21194" y="10349"/>
                </a:cubicBezTo>
                <a:cubicBezTo>
                  <a:pt x="22670" y="7503"/>
                  <a:pt x="23456" y="4098"/>
                  <a:pt x="23516" y="228"/>
                </a:cubicBezTo>
                <a:cubicBezTo>
                  <a:pt x="23516" y="109"/>
                  <a:pt x="23432" y="14"/>
                  <a:pt x="23325" y="2"/>
                </a:cubicBezTo>
                <a:cubicBezTo>
                  <a:pt x="23317" y="1"/>
                  <a:pt x="23308" y="1"/>
                  <a:pt x="23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8148E524-8077-4742-B50C-18448EB1B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8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414528" y="387366"/>
            <a:ext cx="8449056"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1"/>
          <p:cNvSpPr txBox="1">
            <a:spLocks noGrp="1"/>
          </p:cNvSpPr>
          <p:nvPr>
            <p:ph type="title"/>
          </p:nvPr>
        </p:nvSpPr>
        <p:spPr>
          <a:xfrm>
            <a:off x="414528" y="301013"/>
            <a:ext cx="30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APMCs</a:t>
            </a:r>
            <a:endParaRPr dirty="0"/>
          </a:p>
        </p:txBody>
      </p:sp>
      <p:sp>
        <p:nvSpPr>
          <p:cNvPr id="539" name="Google Shape;539;p61"/>
          <p:cNvSpPr/>
          <p:nvPr/>
        </p:nvSpPr>
        <p:spPr>
          <a:xfrm>
            <a:off x="4446499" y="4421207"/>
            <a:ext cx="372932" cy="144514"/>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1"/>
          <p:cNvSpPr txBox="1">
            <a:spLocks noGrp="1"/>
          </p:cNvSpPr>
          <p:nvPr>
            <p:ph type="body" idx="1"/>
          </p:nvPr>
        </p:nvSpPr>
        <p:spPr>
          <a:xfrm>
            <a:off x="786380" y="743924"/>
            <a:ext cx="7571232" cy="1928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dirty="0">
                <a:solidFill>
                  <a:schemeClr val="accent6">
                    <a:lumMod val="50000"/>
                  </a:schemeClr>
                </a:solidFill>
                <a:effectLst/>
                <a:latin typeface="Georgia" panose="02040502050405020303" pitchFamily="18" charset="0"/>
              </a:rPr>
              <a:t>Mahbubnagar , </a:t>
            </a:r>
            <a:r>
              <a:rPr lang="en-IN" sz="1800" b="0" i="0" dirty="0" err="1">
                <a:solidFill>
                  <a:schemeClr val="accent6">
                    <a:lumMod val="50000"/>
                  </a:schemeClr>
                </a:solidFill>
                <a:effectLst/>
                <a:latin typeface="Georgia" panose="02040502050405020303" pitchFamily="18" charset="0"/>
              </a:rPr>
              <a:t>Wanaparthy</a:t>
            </a:r>
            <a:r>
              <a:rPr lang="en-IN" sz="1800" b="0" i="0" dirty="0">
                <a:solidFill>
                  <a:schemeClr val="accent6">
                    <a:lumMod val="50000"/>
                  </a:schemeClr>
                </a:solidFill>
                <a:effectLst/>
                <a:latin typeface="Georgia" panose="02040502050405020303" pitchFamily="18" charset="0"/>
              </a:rPr>
              <a:t> Town , Warangal , </a:t>
            </a:r>
            <a:r>
              <a:rPr lang="en-IN" sz="1800" b="0" i="0" dirty="0" err="1">
                <a:solidFill>
                  <a:schemeClr val="accent6">
                    <a:lumMod val="50000"/>
                  </a:schemeClr>
                </a:solidFill>
                <a:effectLst/>
                <a:latin typeface="Georgia" panose="02040502050405020303" pitchFamily="18" charset="0"/>
              </a:rPr>
              <a:t>Narsampet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Siddipet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Makthal</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Narayanpet</a:t>
            </a:r>
            <a:r>
              <a:rPr lang="en-IN" sz="1800" b="0" i="0" dirty="0">
                <a:solidFill>
                  <a:schemeClr val="accent6">
                    <a:lumMod val="50000"/>
                  </a:schemeClr>
                </a:solidFill>
                <a:effectLst/>
                <a:latin typeface="Georgia" panose="02040502050405020303" pitchFamily="18" charset="0"/>
              </a:rPr>
              <a:t>, </a:t>
            </a:r>
            <a:r>
              <a:rPr lang="en-IN" sz="1800" b="0" i="0" dirty="0" err="1">
                <a:solidFill>
                  <a:schemeClr val="accent6">
                    <a:lumMod val="50000"/>
                  </a:schemeClr>
                </a:solidFill>
                <a:effectLst/>
                <a:latin typeface="Georgia" panose="02040502050405020303" pitchFamily="18" charset="0"/>
              </a:rPr>
              <a:t>Suryapet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Jammikunta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Atmakur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Gollapalli</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Jogipet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Siddipeta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Bhongir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Gadwal</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Badepally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Choppadandi</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Jangoan</a:t>
            </a:r>
            <a:r>
              <a:rPr lang="en-IN" sz="1800" b="0" i="0" dirty="0">
                <a:solidFill>
                  <a:schemeClr val="accent6">
                    <a:lumMod val="50000"/>
                  </a:schemeClr>
                </a:solidFill>
                <a:effectLst/>
                <a:latin typeface="Georgia" panose="02040502050405020303" pitchFamily="18" charset="0"/>
              </a:rPr>
              <a:t> , Karimnagar , </a:t>
            </a:r>
            <a:r>
              <a:rPr lang="en-IN" sz="1800" b="0" i="0" dirty="0" err="1">
                <a:solidFill>
                  <a:schemeClr val="accent6">
                    <a:lumMod val="50000"/>
                  </a:schemeClr>
                </a:solidFill>
                <a:effectLst/>
                <a:latin typeface="Georgia" panose="02040502050405020303" pitchFamily="18" charset="0"/>
              </a:rPr>
              <a:t>Mahabubabad</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Gajwel</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Kesamudram</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Kollapur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Nagarkurnool</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Thirumalagiri</a:t>
            </a:r>
            <a:r>
              <a:rPr lang="en-IN" sz="1800" b="0" i="0" dirty="0">
                <a:solidFill>
                  <a:schemeClr val="accent6">
                    <a:lumMod val="50000"/>
                  </a:schemeClr>
                </a:solidFill>
                <a:effectLst/>
                <a:latin typeface="Georgia" panose="02040502050405020303" pitchFamily="18" charset="0"/>
              </a:rPr>
              <a:t> , Nizamabad , </a:t>
            </a:r>
            <a:r>
              <a:rPr lang="en-IN" sz="1800" b="0" i="0" dirty="0" err="1">
                <a:solidFill>
                  <a:schemeClr val="accent6">
                    <a:lumMod val="50000"/>
                  </a:schemeClr>
                </a:solidFill>
                <a:effectLst/>
                <a:latin typeface="Georgia" panose="02040502050405020303" pitchFamily="18" charset="0"/>
              </a:rPr>
              <a:t>Achampet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Pargi</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Shadnagar</a:t>
            </a:r>
            <a:r>
              <a:rPr lang="en-IN" sz="1800" b="0" i="0" dirty="0">
                <a:solidFill>
                  <a:schemeClr val="accent6">
                    <a:lumMod val="50000"/>
                  </a:schemeClr>
                </a:solidFill>
                <a:effectLst/>
                <a:latin typeface="Georgia" panose="02040502050405020303" pitchFamily="18" charset="0"/>
              </a:rPr>
              <a:t> , Khammam , </a:t>
            </a:r>
            <a:r>
              <a:rPr lang="en-IN" sz="1800" b="0" i="0" dirty="0" err="1">
                <a:solidFill>
                  <a:schemeClr val="accent6">
                    <a:lumMod val="50000"/>
                  </a:schemeClr>
                </a:solidFill>
                <a:effectLst/>
                <a:latin typeface="Georgia" panose="02040502050405020303" pitchFamily="18" charset="0"/>
              </a:rPr>
              <a:t>Jagtial</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Sadasivpet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Zaheerabad</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Vikarabad</a:t>
            </a:r>
            <a:r>
              <a:rPr lang="en-IN" sz="1800" b="0" i="0" dirty="0">
                <a:solidFill>
                  <a:schemeClr val="accent6">
                    <a:lumMod val="50000"/>
                  </a:schemeClr>
                </a:solidFill>
                <a:effectLst/>
                <a:latin typeface="Georgia" panose="02040502050405020303" pitchFamily="18" charset="0"/>
              </a:rPr>
              <a:t> , Gangadhara , Kamareddy , </a:t>
            </a:r>
            <a:r>
              <a:rPr lang="en-IN" sz="1800" b="0" i="0" dirty="0" err="1">
                <a:solidFill>
                  <a:schemeClr val="accent6">
                    <a:lumMod val="50000"/>
                  </a:schemeClr>
                </a:solidFill>
                <a:effectLst/>
                <a:latin typeface="Georgia" panose="02040502050405020303" pitchFamily="18" charset="0"/>
              </a:rPr>
              <a:t>Kalwakurthy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Tandur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Pitlam</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Bicknoor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Ghanpur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Bowenpally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Mallapur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Husnabad</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Medipally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Nekkonda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Ibrahimpatnam</a:t>
            </a:r>
            <a:r>
              <a:rPr lang="en-IN" sz="1800" b="0" i="0" dirty="0">
                <a:solidFill>
                  <a:schemeClr val="accent6">
                    <a:lumMod val="50000"/>
                  </a:schemeClr>
                </a:solidFill>
                <a:effectLst/>
                <a:latin typeface="Georgia" panose="02040502050405020303" pitchFamily="18" charset="0"/>
              </a:rPr>
              <a:t>(JGL) , </a:t>
            </a:r>
            <a:r>
              <a:rPr lang="en-IN" sz="1800" b="0" i="0" dirty="0" err="1">
                <a:solidFill>
                  <a:schemeClr val="accent6">
                    <a:lumMod val="50000"/>
                  </a:schemeClr>
                </a:solidFill>
                <a:effectLst/>
                <a:latin typeface="Georgia" panose="02040502050405020303" pitchFamily="18" charset="0"/>
              </a:rPr>
              <a:t>Marpally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Sardarnagar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Navabpet</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Dharur</a:t>
            </a:r>
            <a:r>
              <a:rPr lang="en-IN" sz="1800" b="0" i="0" dirty="0">
                <a:solidFill>
                  <a:schemeClr val="accent6">
                    <a:lumMod val="50000"/>
                  </a:schemeClr>
                </a:solidFill>
                <a:effectLst/>
                <a:latin typeface="Georgia" panose="02040502050405020303" pitchFamily="18" charset="0"/>
              </a:rPr>
              <a:t> , Gandhari , </a:t>
            </a:r>
            <a:r>
              <a:rPr lang="en-IN" sz="1800" b="0" i="0" dirty="0" err="1">
                <a:solidFill>
                  <a:schemeClr val="accent6">
                    <a:lumMod val="50000"/>
                  </a:schemeClr>
                </a:solidFill>
                <a:effectLst/>
                <a:latin typeface="Georgia" panose="02040502050405020303" pitchFamily="18" charset="0"/>
              </a:rPr>
              <a:t>Wanaparthy</a:t>
            </a:r>
            <a:r>
              <a:rPr lang="en-IN" sz="1800" b="0" i="0" dirty="0">
                <a:solidFill>
                  <a:schemeClr val="accent6">
                    <a:lumMod val="50000"/>
                  </a:schemeClr>
                </a:solidFill>
                <a:effectLst/>
                <a:latin typeface="Georgia" panose="02040502050405020303" pitchFamily="18" charset="0"/>
              </a:rPr>
              <a:t> Road , </a:t>
            </a:r>
            <a:r>
              <a:rPr lang="en-IN" sz="1800" b="0" i="0" dirty="0" err="1">
                <a:solidFill>
                  <a:schemeClr val="accent6">
                    <a:lumMod val="50000"/>
                  </a:schemeClr>
                </a:solidFill>
                <a:effectLst/>
                <a:latin typeface="Georgia" panose="02040502050405020303" pitchFamily="18" charset="0"/>
              </a:rPr>
              <a:t>Devarakadra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Bhainsa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Pebbair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Vatpally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Korutla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Kulkacherla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Narayankhed</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Sarangapur</a:t>
            </a:r>
            <a:r>
              <a:rPr lang="en-IN" sz="1800" b="0" i="0" dirty="0">
                <a:solidFill>
                  <a:schemeClr val="accent6">
                    <a:lumMod val="50000"/>
                  </a:schemeClr>
                </a:solidFill>
                <a:effectLst/>
                <a:latin typeface="Georgia" panose="02040502050405020303" pitchFamily="18" charset="0"/>
              </a:rPr>
              <a:t> , Nirmal , </a:t>
            </a:r>
            <a:r>
              <a:rPr lang="en-IN" sz="1800" b="0" i="0" dirty="0" err="1">
                <a:solidFill>
                  <a:schemeClr val="accent6">
                    <a:lumMod val="50000"/>
                  </a:schemeClr>
                </a:solidFill>
                <a:effectLst/>
                <a:latin typeface="Georgia" panose="02040502050405020303" pitchFamily="18" charset="0"/>
              </a:rPr>
              <a:t>Khanapur</a:t>
            </a:r>
            <a:r>
              <a:rPr lang="en-IN" sz="1800" b="0" i="0" dirty="0">
                <a:solidFill>
                  <a:schemeClr val="accent6">
                    <a:lumMod val="50000"/>
                  </a:schemeClr>
                </a:solidFill>
                <a:effectLst/>
                <a:latin typeface="Georgia" panose="02040502050405020303" pitchFamily="18" charset="0"/>
              </a:rPr>
              <a:t> , Adilabad , </a:t>
            </a:r>
            <a:r>
              <a:rPr lang="en-IN" sz="1800" b="0" i="0" dirty="0" err="1">
                <a:solidFill>
                  <a:schemeClr val="accent6">
                    <a:lumMod val="50000"/>
                  </a:schemeClr>
                </a:solidFill>
                <a:effectLst/>
                <a:latin typeface="Georgia" panose="02040502050405020303" pitchFamily="18" charset="0"/>
              </a:rPr>
              <a:t>Bhainsaa</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Armoor</a:t>
            </a:r>
            <a:r>
              <a:rPr lang="en-IN" sz="1800" b="0" i="0" dirty="0">
                <a:solidFill>
                  <a:schemeClr val="accent6">
                    <a:lumMod val="50000"/>
                  </a:schemeClr>
                </a:solidFill>
                <a:effectLst/>
                <a:latin typeface="Georgia" panose="02040502050405020303" pitchFamily="18" charset="0"/>
              </a:rPr>
              <a:t>, </a:t>
            </a:r>
            <a:r>
              <a:rPr lang="en-IN" sz="1800" b="0" i="0" dirty="0" err="1">
                <a:solidFill>
                  <a:schemeClr val="accent6">
                    <a:lumMod val="50000"/>
                  </a:schemeClr>
                </a:solidFill>
                <a:effectLst/>
                <a:latin typeface="Georgia" panose="02040502050405020303" pitchFamily="18" charset="0"/>
              </a:rPr>
              <a:t>Alampur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Shankerpally</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Bodhan</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Kubeer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Dharmaram</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Birkur</a:t>
            </a:r>
            <a:r>
              <a:rPr lang="en-IN" sz="1800" b="0" i="0" dirty="0">
                <a:solidFill>
                  <a:schemeClr val="accent6">
                    <a:lumMod val="50000"/>
                  </a:schemeClr>
                </a:solidFill>
                <a:effectLst/>
                <a:latin typeface="Georgia" panose="02040502050405020303" pitchFamily="18" charset="0"/>
              </a:rPr>
              <a:t> , </a:t>
            </a:r>
            <a:r>
              <a:rPr lang="en-IN" sz="1800" b="0" i="0" dirty="0" err="1">
                <a:solidFill>
                  <a:schemeClr val="accent6">
                    <a:lumMod val="50000"/>
                  </a:schemeClr>
                </a:solidFill>
                <a:effectLst/>
                <a:latin typeface="Georgia" panose="02040502050405020303" pitchFamily="18" charset="0"/>
              </a:rPr>
              <a:t>Metpally</a:t>
            </a:r>
            <a:r>
              <a:rPr lang="en-IN" sz="1800" b="0" i="0" dirty="0">
                <a:solidFill>
                  <a:schemeClr val="accent6">
                    <a:lumMod val="50000"/>
                  </a:schemeClr>
                </a:solidFill>
                <a:effectLst/>
                <a:latin typeface="Georgia" panose="02040502050405020303" pitchFamily="18" charset="0"/>
              </a:rPr>
              <a:t> , Dharmapuri , </a:t>
            </a:r>
            <a:r>
              <a:rPr lang="en-IN" sz="1800" b="0" i="0" dirty="0" err="1">
                <a:solidFill>
                  <a:schemeClr val="accent6">
                    <a:lumMod val="50000"/>
                  </a:schemeClr>
                </a:solidFill>
                <a:effectLst/>
                <a:latin typeface="Georgia" panose="02040502050405020303" pitchFamily="18" charset="0"/>
              </a:rPr>
              <a:t>Vantimamidi</a:t>
            </a:r>
            <a:endParaRPr sz="1800" dirty="0">
              <a:solidFill>
                <a:schemeClr val="accent6">
                  <a:lumMod val="50000"/>
                </a:schemeClr>
              </a:solidFill>
              <a:latin typeface="Georgia" panose="02040502050405020303" pitchFamily="18" charset="0"/>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AC31BA78-3C6F-49C4-A25F-7EF52DC17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41"/>
          <p:cNvSpPr txBox="1">
            <a:spLocks noGrp="1"/>
          </p:cNvSpPr>
          <p:nvPr>
            <p:ph type="subTitle" idx="3"/>
          </p:nvPr>
        </p:nvSpPr>
        <p:spPr>
          <a:xfrm>
            <a:off x="4719288" y="963155"/>
            <a:ext cx="30246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Dictionary</a:t>
            </a:r>
            <a:endParaRPr dirty="0"/>
          </a:p>
        </p:txBody>
      </p:sp>
      <p:sp>
        <p:nvSpPr>
          <p:cNvPr id="239" name="Google Shape;239;p41"/>
          <p:cNvSpPr txBox="1">
            <a:spLocks noGrp="1"/>
          </p:cNvSpPr>
          <p:nvPr>
            <p:ph type="subTitle" idx="4"/>
          </p:nvPr>
        </p:nvSpPr>
        <p:spPr>
          <a:xfrm>
            <a:off x="3989087" y="1347455"/>
            <a:ext cx="5154913" cy="722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Date: The time series data of arrivals of collected crops </a:t>
            </a:r>
          </a:p>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 </a:t>
            </a:r>
            <a:r>
              <a:rPr lang="en-IN" b="0" i="0" dirty="0" err="1">
                <a:solidFill>
                  <a:srgbClr val="24292E"/>
                </a:solidFill>
                <a:effectLst/>
                <a:latin typeface="-apple-system"/>
              </a:rPr>
              <a:t>Amc_Name</a:t>
            </a:r>
            <a:r>
              <a:rPr lang="en-IN" b="0" i="0" dirty="0">
                <a:solidFill>
                  <a:srgbClr val="24292E"/>
                </a:solidFill>
                <a:effectLst/>
                <a:latin typeface="-apple-system"/>
              </a:rPr>
              <a:t>: The Market Names all over Telangana </a:t>
            </a:r>
          </a:p>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Crop: The crop name </a:t>
            </a:r>
          </a:p>
          <a:p>
            <a:pPr marL="285750" lvl="0" indent="-285750" algn="l" rtl="0">
              <a:spcBef>
                <a:spcPts val="0"/>
              </a:spcBef>
              <a:spcAft>
                <a:spcPts val="1600"/>
              </a:spcAft>
              <a:buFont typeface="Arial" panose="020B0604020202020204" pitchFamily="34" charset="0"/>
              <a:buChar char="•"/>
            </a:pPr>
            <a:r>
              <a:rPr lang="en-IN" dirty="0">
                <a:solidFill>
                  <a:srgbClr val="24292E"/>
                </a:solidFill>
                <a:latin typeface="-apple-system"/>
              </a:rPr>
              <a:t>Volume: The crop volume in Quintals</a:t>
            </a:r>
            <a:endParaRPr lang="en-IN" b="0" i="0" dirty="0">
              <a:solidFill>
                <a:srgbClr val="24292E"/>
              </a:solidFill>
              <a:effectLst/>
              <a:latin typeface="-apple-system"/>
            </a:endParaRPr>
          </a:p>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Maximum: sum of Maximum price of arrived crops on the respective dates ;</a:t>
            </a:r>
          </a:p>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Minimum: sum of Minimum price of arrived crops on the respective dates </a:t>
            </a:r>
          </a:p>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 Modal: Average price of arrived crops on the respective dates</a:t>
            </a:r>
            <a:endParaRPr lang="en-IN" dirty="0"/>
          </a:p>
        </p:txBody>
      </p:sp>
      <p:pic>
        <p:nvPicPr>
          <p:cNvPr id="240" name="Google Shape;240;p41"/>
          <p:cNvPicPr preferRelativeResize="0"/>
          <p:nvPr/>
        </p:nvPicPr>
        <p:blipFill rotWithShape="1">
          <a:blip r:embed="rId3">
            <a:alphaModFix/>
          </a:blip>
          <a:srcRect l="27176" r="22821"/>
          <a:stretch/>
        </p:blipFill>
        <p:spPr>
          <a:xfrm>
            <a:off x="-1" y="0"/>
            <a:ext cx="3812875" cy="5143500"/>
          </a:xfrm>
          <a:prstGeom prst="rect">
            <a:avLst/>
          </a:prstGeom>
          <a:noFill/>
          <a:ln>
            <a:noFill/>
          </a:ln>
        </p:spPr>
      </p:pic>
      <p:sp>
        <p:nvSpPr>
          <p:cNvPr id="241" name="Google Shape;241;p41"/>
          <p:cNvSpPr txBox="1">
            <a:spLocks noGrp="1"/>
          </p:cNvSpPr>
          <p:nvPr>
            <p:ph type="title"/>
          </p:nvPr>
        </p:nvSpPr>
        <p:spPr>
          <a:xfrm>
            <a:off x="4789784" y="165569"/>
            <a:ext cx="40131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Preprocessing</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4" name="Google Shape;244;p41"/>
          <p:cNvSpPr/>
          <p:nvPr/>
        </p:nvSpPr>
        <p:spPr>
          <a:xfrm>
            <a:off x="3963058" y="904256"/>
            <a:ext cx="461656" cy="511356"/>
          </a:xfrm>
          <a:custGeom>
            <a:avLst/>
            <a:gdLst/>
            <a:ahLst/>
            <a:cxnLst/>
            <a:rect l="l" t="t" r="r" b="b"/>
            <a:pathLst>
              <a:path w="38636" h="42470" extrusionOk="0">
                <a:moveTo>
                  <a:pt x="11585" y="1774"/>
                </a:moveTo>
                <a:cubicBezTo>
                  <a:pt x="11918" y="2096"/>
                  <a:pt x="12275" y="2501"/>
                  <a:pt x="12597" y="2977"/>
                </a:cubicBezTo>
                <a:cubicBezTo>
                  <a:pt x="14323" y="5513"/>
                  <a:pt x="14597" y="9180"/>
                  <a:pt x="13383" y="13573"/>
                </a:cubicBezTo>
                <a:cubicBezTo>
                  <a:pt x="13371" y="13657"/>
                  <a:pt x="13085" y="14990"/>
                  <a:pt x="13252" y="16264"/>
                </a:cubicBezTo>
                <a:cubicBezTo>
                  <a:pt x="12121" y="13764"/>
                  <a:pt x="12894" y="10228"/>
                  <a:pt x="12894" y="10180"/>
                </a:cubicBezTo>
                <a:cubicBezTo>
                  <a:pt x="13942" y="6096"/>
                  <a:pt x="12775" y="3358"/>
                  <a:pt x="11585" y="1774"/>
                </a:cubicBezTo>
                <a:close/>
                <a:moveTo>
                  <a:pt x="10716" y="1429"/>
                </a:moveTo>
                <a:lnTo>
                  <a:pt x="10716" y="1429"/>
                </a:lnTo>
                <a:cubicBezTo>
                  <a:pt x="11966" y="2786"/>
                  <a:pt x="13621" y="5549"/>
                  <a:pt x="12466" y="10085"/>
                </a:cubicBezTo>
                <a:cubicBezTo>
                  <a:pt x="12454" y="10144"/>
                  <a:pt x="12156" y="11454"/>
                  <a:pt x="12180" y="13073"/>
                </a:cubicBezTo>
                <a:cubicBezTo>
                  <a:pt x="12204" y="14526"/>
                  <a:pt x="12478" y="15764"/>
                  <a:pt x="12978" y="16729"/>
                </a:cubicBezTo>
                <a:cubicBezTo>
                  <a:pt x="12764" y="16490"/>
                  <a:pt x="12537" y="16205"/>
                  <a:pt x="12323" y="15859"/>
                </a:cubicBezTo>
                <a:cubicBezTo>
                  <a:pt x="10966" y="13609"/>
                  <a:pt x="11228" y="10502"/>
                  <a:pt x="11692" y="8287"/>
                </a:cubicBezTo>
                <a:cubicBezTo>
                  <a:pt x="11692" y="8228"/>
                  <a:pt x="11882" y="6989"/>
                  <a:pt x="11751" y="5358"/>
                </a:cubicBezTo>
                <a:cubicBezTo>
                  <a:pt x="11656" y="4239"/>
                  <a:pt x="11394" y="2774"/>
                  <a:pt x="10716" y="1429"/>
                </a:cubicBezTo>
                <a:close/>
                <a:moveTo>
                  <a:pt x="1595" y="15657"/>
                </a:moveTo>
                <a:lnTo>
                  <a:pt x="1595" y="15657"/>
                </a:lnTo>
                <a:cubicBezTo>
                  <a:pt x="2552" y="15951"/>
                  <a:pt x="3581" y="15997"/>
                  <a:pt x="4042" y="15997"/>
                </a:cubicBezTo>
                <a:cubicBezTo>
                  <a:pt x="4178" y="15997"/>
                  <a:pt x="4265" y="15993"/>
                  <a:pt x="4286" y="15990"/>
                </a:cubicBezTo>
                <a:cubicBezTo>
                  <a:pt x="5005" y="15924"/>
                  <a:pt x="5699" y="15892"/>
                  <a:pt x="6367" y="15892"/>
                </a:cubicBezTo>
                <a:cubicBezTo>
                  <a:pt x="9916" y="15892"/>
                  <a:pt x="12730" y="16818"/>
                  <a:pt x="14573" y="18622"/>
                </a:cubicBezTo>
                <a:cubicBezTo>
                  <a:pt x="14966" y="19003"/>
                  <a:pt x="15276" y="19384"/>
                  <a:pt x="15538" y="19753"/>
                </a:cubicBezTo>
                <a:cubicBezTo>
                  <a:pt x="15383" y="19598"/>
                  <a:pt x="15204" y="19431"/>
                  <a:pt x="15026" y="19265"/>
                </a:cubicBezTo>
                <a:cubicBezTo>
                  <a:pt x="13838" y="18217"/>
                  <a:pt x="11778" y="17023"/>
                  <a:pt x="8554" y="17023"/>
                </a:cubicBezTo>
                <a:cubicBezTo>
                  <a:pt x="8223" y="17023"/>
                  <a:pt x="7880" y="17035"/>
                  <a:pt x="7525" y="17062"/>
                </a:cubicBezTo>
                <a:cubicBezTo>
                  <a:pt x="7518" y="17064"/>
                  <a:pt x="7397" y="17070"/>
                  <a:pt x="7189" y="17070"/>
                </a:cubicBezTo>
                <a:cubicBezTo>
                  <a:pt x="6236" y="17070"/>
                  <a:pt x="3462" y="16937"/>
                  <a:pt x="1595" y="15657"/>
                </a:cubicBezTo>
                <a:close/>
                <a:moveTo>
                  <a:pt x="1095" y="15848"/>
                </a:moveTo>
                <a:cubicBezTo>
                  <a:pt x="1953" y="16514"/>
                  <a:pt x="3131" y="16991"/>
                  <a:pt x="4560" y="17264"/>
                </a:cubicBezTo>
                <a:cubicBezTo>
                  <a:pt x="5712" y="17488"/>
                  <a:pt x="6728" y="17519"/>
                  <a:pt x="7230" y="17519"/>
                </a:cubicBezTo>
                <a:cubicBezTo>
                  <a:pt x="7423" y="17519"/>
                  <a:pt x="7541" y="17514"/>
                  <a:pt x="7560" y="17514"/>
                </a:cubicBezTo>
                <a:cubicBezTo>
                  <a:pt x="7907" y="17488"/>
                  <a:pt x="8241" y="17476"/>
                  <a:pt x="8562" y="17476"/>
                </a:cubicBezTo>
                <a:cubicBezTo>
                  <a:pt x="11633" y="17476"/>
                  <a:pt x="13584" y="18595"/>
                  <a:pt x="14716" y="19586"/>
                </a:cubicBezTo>
                <a:cubicBezTo>
                  <a:pt x="15157" y="19979"/>
                  <a:pt x="15514" y="20384"/>
                  <a:pt x="15788" y="20753"/>
                </a:cubicBezTo>
                <a:cubicBezTo>
                  <a:pt x="14585" y="19848"/>
                  <a:pt x="13168" y="19324"/>
                  <a:pt x="12073" y="19038"/>
                </a:cubicBezTo>
                <a:cubicBezTo>
                  <a:pt x="10489" y="18634"/>
                  <a:pt x="9239" y="18598"/>
                  <a:pt x="9180" y="18586"/>
                </a:cubicBezTo>
                <a:cubicBezTo>
                  <a:pt x="8980" y="18592"/>
                  <a:pt x="8774" y="18596"/>
                  <a:pt x="8563" y="18596"/>
                </a:cubicBezTo>
                <a:cubicBezTo>
                  <a:pt x="6380" y="18596"/>
                  <a:pt x="3648" y="18219"/>
                  <a:pt x="1845" y="16645"/>
                </a:cubicBezTo>
                <a:cubicBezTo>
                  <a:pt x="1536" y="16371"/>
                  <a:pt x="1286" y="16098"/>
                  <a:pt x="1095" y="15848"/>
                </a:cubicBezTo>
                <a:close/>
                <a:moveTo>
                  <a:pt x="22302" y="11652"/>
                </a:moveTo>
                <a:cubicBezTo>
                  <a:pt x="22360" y="11652"/>
                  <a:pt x="22419" y="11662"/>
                  <a:pt x="22479" y="11680"/>
                </a:cubicBezTo>
                <a:cubicBezTo>
                  <a:pt x="22658" y="11740"/>
                  <a:pt x="22789" y="11883"/>
                  <a:pt x="22836" y="12073"/>
                </a:cubicBezTo>
                <a:cubicBezTo>
                  <a:pt x="22967" y="12585"/>
                  <a:pt x="23229" y="13371"/>
                  <a:pt x="23753" y="14252"/>
                </a:cubicBezTo>
                <a:cubicBezTo>
                  <a:pt x="24027" y="14705"/>
                  <a:pt x="24253" y="15133"/>
                  <a:pt x="24444" y="15562"/>
                </a:cubicBezTo>
                <a:cubicBezTo>
                  <a:pt x="24432" y="15597"/>
                  <a:pt x="24420" y="15633"/>
                  <a:pt x="24420" y="15669"/>
                </a:cubicBezTo>
                <a:cubicBezTo>
                  <a:pt x="24420" y="15693"/>
                  <a:pt x="24539" y="18122"/>
                  <a:pt x="24241" y="19788"/>
                </a:cubicBezTo>
                <a:cubicBezTo>
                  <a:pt x="24217" y="19908"/>
                  <a:pt x="24301" y="20027"/>
                  <a:pt x="24420" y="20050"/>
                </a:cubicBezTo>
                <a:lnTo>
                  <a:pt x="24467" y="20050"/>
                </a:lnTo>
                <a:cubicBezTo>
                  <a:pt x="24575" y="20050"/>
                  <a:pt x="24658" y="19967"/>
                  <a:pt x="24682" y="19860"/>
                </a:cubicBezTo>
                <a:cubicBezTo>
                  <a:pt x="24860" y="18872"/>
                  <a:pt x="24896" y="17669"/>
                  <a:pt x="24896" y="16788"/>
                </a:cubicBezTo>
                <a:cubicBezTo>
                  <a:pt x="25003" y="17169"/>
                  <a:pt x="25086" y="17538"/>
                  <a:pt x="25146" y="17907"/>
                </a:cubicBezTo>
                <a:cubicBezTo>
                  <a:pt x="25384" y="19503"/>
                  <a:pt x="25313" y="20979"/>
                  <a:pt x="24920" y="22301"/>
                </a:cubicBezTo>
                <a:cubicBezTo>
                  <a:pt x="24884" y="22336"/>
                  <a:pt x="24836" y="22360"/>
                  <a:pt x="24789" y="22384"/>
                </a:cubicBezTo>
                <a:cubicBezTo>
                  <a:pt x="24741" y="22408"/>
                  <a:pt x="24682" y="22444"/>
                  <a:pt x="24634" y="22479"/>
                </a:cubicBezTo>
                <a:cubicBezTo>
                  <a:pt x="24575" y="22515"/>
                  <a:pt x="24527" y="22539"/>
                  <a:pt x="24467" y="22575"/>
                </a:cubicBezTo>
                <a:cubicBezTo>
                  <a:pt x="24408" y="22610"/>
                  <a:pt x="24360" y="22646"/>
                  <a:pt x="24301" y="22682"/>
                </a:cubicBezTo>
                <a:lnTo>
                  <a:pt x="24146" y="22789"/>
                </a:lnTo>
                <a:cubicBezTo>
                  <a:pt x="24098" y="22825"/>
                  <a:pt x="24039" y="22860"/>
                  <a:pt x="23991" y="22896"/>
                </a:cubicBezTo>
                <a:cubicBezTo>
                  <a:pt x="23932" y="22932"/>
                  <a:pt x="23884" y="22967"/>
                  <a:pt x="23836" y="23003"/>
                </a:cubicBezTo>
                <a:cubicBezTo>
                  <a:pt x="23777" y="23039"/>
                  <a:pt x="23729" y="23086"/>
                  <a:pt x="23682" y="23122"/>
                </a:cubicBezTo>
                <a:cubicBezTo>
                  <a:pt x="23634" y="23158"/>
                  <a:pt x="23574" y="23194"/>
                  <a:pt x="23527" y="23241"/>
                </a:cubicBezTo>
                <a:cubicBezTo>
                  <a:pt x="23479" y="23277"/>
                  <a:pt x="23432" y="23313"/>
                  <a:pt x="23384" y="23360"/>
                </a:cubicBezTo>
                <a:cubicBezTo>
                  <a:pt x="23336" y="23396"/>
                  <a:pt x="23289" y="23432"/>
                  <a:pt x="23241" y="23479"/>
                </a:cubicBezTo>
                <a:cubicBezTo>
                  <a:pt x="23181" y="23515"/>
                  <a:pt x="23134" y="23563"/>
                  <a:pt x="23086" y="23598"/>
                </a:cubicBezTo>
                <a:cubicBezTo>
                  <a:pt x="23039" y="23646"/>
                  <a:pt x="22991" y="23682"/>
                  <a:pt x="22943" y="23729"/>
                </a:cubicBezTo>
                <a:cubicBezTo>
                  <a:pt x="22896" y="23777"/>
                  <a:pt x="22860" y="23813"/>
                  <a:pt x="22812" y="23860"/>
                </a:cubicBezTo>
                <a:cubicBezTo>
                  <a:pt x="22765" y="23908"/>
                  <a:pt x="22717" y="23944"/>
                  <a:pt x="22670" y="23991"/>
                </a:cubicBezTo>
                <a:cubicBezTo>
                  <a:pt x="22622" y="24039"/>
                  <a:pt x="22586" y="24087"/>
                  <a:pt x="22539" y="24122"/>
                </a:cubicBezTo>
                <a:cubicBezTo>
                  <a:pt x="22491" y="24170"/>
                  <a:pt x="22443" y="24218"/>
                  <a:pt x="22408" y="24265"/>
                </a:cubicBezTo>
                <a:lnTo>
                  <a:pt x="22312" y="24360"/>
                </a:lnTo>
                <a:cubicBezTo>
                  <a:pt x="22860" y="22670"/>
                  <a:pt x="23170" y="20896"/>
                  <a:pt x="23336" y="19586"/>
                </a:cubicBezTo>
                <a:cubicBezTo>
                  <a:pt x="23360" y="19467"/>
                  <a:pt x="23265" y="19360"/>
                  <a:pt x="23146" y="19336"/>
                </a:cubicBezTo>
                <a:cubicBezTo>
                  <a:pt x="23138" y="19335"/>
                  <a:pt x="23131" y="19335"/>
                  <a:pt x="23123" y="19335"/>
                </a:cubicBezTo>
                <a:cubicBezTo>
                  <a:pt x="23012" y="19335"/>
                  <a:pt x="22907" y="19415"/>
                  <a:pt x="22896" y="19527"/>
                </a:cubicBezTo>
                <a:cubicBezTo>
                  <a:pt x="22693" y="21134"/>
                  <a:pt x="22265" y="23467"/>
                  <a:pt x="21443" y="25444"/>
                </a:cubicBezTo>
                <a:cubicBezTo>
                  <a:pt x="21443" y="25456"/>
                  <a:pt x="21431" y="25456"/>
                  <a:pt x="21431" y="25468"/>
                </a:cubicBezTo>
                <a:cubicBezTo>
                  <a:pt x="21396" y="25515"/>
                  <a:pt x="21360" y="25551"/>
                  <a:pt x="21336" y="25599"/>
                </a:cubicBezTo>
                <a:cubicBezTo>
                  <a:pt x="21288" y="25670"/>
                  <a:pt x="21253" y="25730"/>
                  <a:pt x="21205" y="25801"/>
                </a:cubicBezTo>
                <a:cubicBezTo>
                  <a:pt x="21181" y="25837"/>
                  <a:pt x="21157" y="25884"/>
                  <a:pt x="21122" y="25920"/>
                </a:cubicBezTo>
                <a:cubicBezTo>
                  <a:pt x="21074" y="25992"/>
                  <a:pt x="21038" y="26075"/>
                  <a:pt x="20991" y="26146"/>
                </a:cubicBezTo>
                <a:cubicBezTo>
                  <a:pt x="20967" y="26182"/>
                  <a:pt x="20943" y="26218"/>
                  <a:pt x="20931" y="26254"/>
                </a:cubicBezTo>
                <a:cubicBezTo>
                  <a:pt x="20872" y="26349"/>
                  <a:pt x="20812" y="26456"/>
                  <a:pt x="20753" y="26563"/>
                </a:cubicBezTo>
                <a:cubicBezTo>
                  <a:pt x="20610" y="20050"/>
                  <a:pt x="21919" y="15324"/>
                  <a:pt x="21931" y="15276"/>
                </a:cubicBezTo>
                <a:cubicBezTo>
                  <a:pt x="21967" y="15157"/>
                  <a:pt x="21896" y="15026"/>
                  <a:pt x="21777" y="15002"/>
                </a:cubicBezTo>
                <a:cubicBezTo>
                  <a:pt x="21756" y="14996"/>
                  <a:pt x="21734" y="14993"/>
                  <a:pt x="21714" y="14993"/>
                </a:cubicBezTo>
                <a:cubicBezTo>
                  <a:pt x="21615" y="14993"/>
                  <a:pt x="21522" y="15059"/>
                  <a:pt x="21503" y="15157"/>
                </a:cubicBezTo>
                <a:cubicBezTo>
                  <a:pt x="21491" y="15205"/>
                  <a:pt x="20193" y="19907"/>
                  <a:pt x="20300" y="26384"/>
                </a:cubicBezTo>
                <a:lnTo>
                  <a:pt x="20300" y="26384"/>
                </a:lnTo>
                <a:cubicBezTo>
                  <a:pt x="20300" y="26372"/>
                  <a:pt x="20288" y="26361"/>
                  <a:pt x="20288" y="26349"/>
                </a:cubicBezTo>
                <a:cubicBezTo>
                  <a:pt x="20276" y="26325"/>
                  <a:pt x="20276" y="26301"/>
                  <a:pt x="20264" y="26289"/>
                </a:cubicBezTo>
                <a:cubicBezTo>
                  <a:pt x="20229" y="26218"/>
                  <a:pt x="20205" y="26134"/>
                  <a:pt x="20169" y="26063"/>
                </a:cubicBezTo>
                <a:cubicBezTo>
                  <a:pt x="20169" y="26051"/>
                  <a:pt x="20169" y="26051"/>
                  <a:pt x="20157" y="26039"/>
                </a:cubicBezTo>
                <a:cubicBezTo>
                  <a:pt x="20122" y="25956"/>
                  <a:pt x="20086" y="25873"/>
                  <a:pt x="20050" y="25789"/>
                </a:cubicBezTo>
                <a:cubicBezTo>
                  <a:pt x="20038" y="25765"/>
                  <a:pt x="20026" y="25742"/>
                  <a:pt x="20014" y="25718"/>
                </a:cubicBezTo>
                <a:cubicBezTo>
                  <a:pt x="19979" y="25634"/>
                  <a:pt x="19943" y="25563"/>
                  <a:pt x="19907" y="25480"/>
                </a:cubicBezTo>
                <a:lnTo>
                  <a:pt x="19883" y="25444"/>
                </a:lnTo>
                <a:cubicBezTo>
                  <a:pt x="19848" y="25349"/>
                  <a:pt x="19800" y="25265"/>
                  <a:pt x="19752" y="25170"/>
                </a:cubicBezTo>
                <a:cubicBezTo>
                  <a:pt x="19729" y="25146"/>
                  <a:pt x="19717" y="25122"/>
                  <a:pt x="19705" y="25099"/>
                </a:cubicBezTo>
                <a:cubicBezTo>
                  <a:pt x="19669" y="25015"/>
                  <a:pt x="19622" y="24932"/>
                  <a:pt x="19574" y="24849"/>
                </a:cubicBezTo>
                <a:cubicBezTo>
                  <a:pt x="19562" y="24837"/>
                  <a:pt x="19550" y="24825"/>
                  <a:pt x="19550" y="24801"/>
                </a:cubicBezTo>
                <a:cubicBezTo>
                  <a:pt x="19491" y="24706"/>
                  <a:pt x="19431" y="24622"/>
                  <a:pt x="19371" y="24527"/>
                </a:cubicBezTo>
                <a:cubicBezTo>
                  <a:pt x="19360" y="24503"/>
                  <a:pt x="19348" y="24468"/>
                  <a:pt x="19324" y="24444"/>
                </a:cubicBezTo>
                <a:cubicBezTo>
                  <a:pt x="19276" y="24360"/>
                  <a:pt x="19217" y="24277"/>
                  <a:pt x="19169" y="24194"/>
                </a:cubicBezTo>
                <a:cubicBezTo>
                  <a:pt x="19157" y="24182"/>
                  <a:pt x="19145" y="24170"/>
                  <a:pt x="19133" y="24146"/>
                </a:cubicBezTo>
                <a:cubicBezTo>
                  <a:pt x="19062" y="24051"/>
                  <a:pt x="18990" y="23956"/>
                  <a:pt x="18919" y="23860"/>
                </a:cubicBezTo>
                <a:cubicBezTo>
                  <a:pt x="18907" y="23837"/>
                  <a:pt x="18895" y="23813"/>
                  <a:pt x="18871" y="23789"/>
                </a:cubicBezTo>
                <a:cubicBezTo>
                  <a:pt x="18812" y="23706"/>
                  <a:pt x="18740" y="23622"/>
                  <a:pt x="18681" y="23539"/>
                </a:cubicBezTo>
                <a:cubicBezTo>
                  <a:pt x="18669" y="23527"/>
                  <a:pt x="18645" y="23503"/>
                  <a:pt x="18633" y="23491"/>
                </a:cubicBezTo>
                <a:cubicBezTo>
                  <a:pt x="18562" y="23396"/>
                  <a:pt x="18479" y="23301"/>
                  <a:pt x="18395" y="23206"/>
                </a:cubicBezTo>
                <a:lnTo>
                  <a:pt x="18336" y="23146"/>
                </a:lnTo>
                <a:cubicBezTo>
                  <a:pt x="18264" y="23063"/>
                  <a:pt x="18181" y="22979"/>
                  <a:pt x="18109" y="22908"/>
                </a:cubicBezTo>
                <a:cubicBezTo>
                  <a:pt x="18098" y="22884"/>
                  <a:pt x="18074" y="22872"/>
                  <a:pt x="18062" y="22848"/>
                </a:cubicBezTo>
                <a:cubicBezTo>
                  <a:pt x="17967" y="22765"/>
                  <a:pt x="17871" y="22670"/>
                  <a:pt x="17776" y="22586"/>
                </a:cubicBezTo>
                <a:cubicBezTo>
                  <a:pt x="17752" y="22563"/>
                  <a:pt x="17728" y="22551"/>
                  <a:pt x="17717" y="22527"/>
                </a:cubicBezTo>
                <a:cubicBezTo>
                  <a:pt x="17621" y="22455"/>
                  <a:pt x="17538" y="22384"/>
                  <a:pt x="17455" y="22301"/>
                </a:cubicBezTo>
                <a:cubicBezTo>
                  <a:pt x="17431" y="22289"/>
                  <a:pt x="17419" y="22277"/>
                  <a:pt x="17407" y="22277"/>
                </a:cubicBezTo>
                <a:cubicBezTo>
                  <a:pt x="16585" y="19110"/>
                  <a:pt x="17597" y="16050"/>
                  <a:pt x="20419" y="13181"/>
                </a:cubicBezTo>
                <a:lnTo>
                  <a:pt x="20419" y="13181"/>
                </a:lnTo>
                <a:cubicBezTo>
                  <a:pt x="19764" y="14716"/>
                  <a:pt x="18705" y="17753"/>
                  <a:pt x="18705" y="21217"/>
                </a:cubicBezTo>
                <a:cubicBezTo>
                  <a:pt x="18705" y="21336"/>
                  <a:pt x="18812" y="21443"/>
                  <a:pt x="18931" y="21443"/>
                </a:cubicBezTo>
                <a:cubicBezTo>
                  <a:pt x="19050" y="21443"/>
                  <a:pt x="19157" y="21336"/>
                  <a:pt x="19157" y="21217"/>
                </a:cubicBezTo>
                <a:cubicBezTo>
                  <a:pt x="19157" y="16574"/>
                  <a:pt x="21098" y="12716"/>
                  <a:pt x="21300" y="12335"/>
                </a:cubicBezTo>
                <a:cubicBezTo>
                  <a:pt x="21503" y="12157"/>
                  <a:pt x="21717" y="11966"/>
                  <a:pt x="21943" y="11787"/>
                </a:cubicBezTo>
                <a:cubicBezTo>
                  <a:pt x="22050" y="11697"/>
                  <a:pt x="22173" y="11652"/>
                  <a:pt x="22302" y="11652"/>
                </a:cubicBezTo>
                <a:close/>
                <a:moveTo>
                  <a:pt x="12740" y="21134"/>
                </a:moveTo>
                <a:cubicBezTo>
                  <a:pt x="14395" y="21134"/>
                  <a:pt x="15847" y="21610"/>
                  <a:pt x="17074" y="22575"/>
                </a:cubicBezTo>
                <a:cubicBezTo>
                  <a:pt x="17145" y="22634"/>
                  <a:pt x="17216" y="22694"/>
                  <a:pt x="17276" y="22741"/>
                </a:cubicBezTo>
                <a:cubicBezTo>
                  <a:pt x="17300" y="22765"/>
                  <a:pt x="17324" y="22777"/>
                  <a:pt x="17347" y="22801"/>
                </a:cubicBezTo>
                <a:cubicBezTo>
                  <a:pt x="17395" y="22836"/>
                  <a:pt x="17431" y="22884"/>
                  <a:pt x="17478" y="22920"/>
                </a:cubicBezTo>
                <a:cubicBezTo>
                  <a:pt x="17502" y="22944"/>
                  <a:pt x="17526" y="22967"/>
                  <a:pt x="17550" y="22991"/>
                </a:cubicBezTo>
                <a:cubicBezTo>
                  <a:pt x="17597" y="23027"/>
                  <a:pt x="17633" y="23075"/>
                  <a:pt x="17681" y="23110"/>
                </a:cubicBezTo>
                <a:cubicBezTo>
                  <a:pt x="17705" y="23134"/>
                  <a:pt x="17717" y="23146"/>
                  <a:pt x="17740" y="23170"/>
                </a:cubicBezTo>
                <a:cubicBezTo>
                  <a:pt x="17800" y="23229"/>
                  <a:pt x="17859" y="23289"/>
                  <a:pt x="17919" y="23348"/>
                </a:cubicBezTo>
                <a:cubicBezTo>
                  <a:pt x="17919" y="23348"/>
                  <a:pt x="17919" y="23348"/>
                  <a:pt x="17919" y="23360"/>
                </a:cubicBezTo>
                <a:cubicBezTo>
                  <a:pt x="17978" y="23420"/>
                  <a:pt x="18038" y="23479"/>
                  <a:pt x="18086" y="23539"/>
                </a:cubicBezTo>
                <a:lnTo>
                  <a:pt x="18145" y="23598"/>
                </a:lnTo>
                <a:cubicBezTo>
                  <a:pt x="18181" y="23646"/>
                  <a:pt x="18217" y="23694"/>
                  <a:pt x="18252" y="23729"/>
                </a:cubicBezTo>
                <a:cubicBezTo>
                  <a:pt x="18276" y="23753"/>
                  <a:pt x="18288" y="23777"/>
                  <a:pt x="18312" y="23801"/>
                </a:cubicBezTo>
                <a:cubicBezTo>
                  <a:pt x="18348" y="23848"/>
                  <a:pt x="18383" y="23896"/>
                  <a:pt x="18419" y="23932"/>
                </a:cubicBezTo>
                <a:cubicBezTo>
                  <a:pt x="18431" y="23956"/>
                  <a:pt x="18443" y="23979"/>
                  <a:pt x="18467" y="24003"/>
                </a:cubicBezTo>
                <a:cubicBezTo>
                  <a:pt x="18514" y="24063"/>
                  <a:pt x="18562" y="24122"/>
                  <a:pt x="18598" y="24182"/>
                </a:cubicBezTo>
                <a:cubicBezTo>
                  <a:pt x="18609" y="24194"/>
                  <a:pt x="18609" y="24206"/>
                  <a:pt x="18621" y="24206"/>
                </a:cubicBezTo>
                <a:cubicBezTo>
                  <a:pt x="18657" y="24265"/>
                  <a:pt x="18705" y="24325"/>
                  <a:pt x="18740" y="24396"/>
                </a:cubicBezTo>
                <a:lnTo>
                  <a:pt x="18788" y="24456"/>
                </a:lnTo>
                <a:cubicBezTo>
                  <a:pt x="18824" y="24503"/>
                  <a:pt x="18848" y="24551"/>
                  <a:pt x="18871" y="24587"/>
                </a:cubicBezTo>
                <a:cubicBezTo>
                  <a:pt x="18895" y="24610"/>
                  <a:pt x="18907" y="24634"/>
                  <a:pt x="18919" y="24658"/>
                </a:cubicBezTo>
                <a:cubicBezTo>
                  <a:pt x="18955" y="24706"/>
                  <a:pt x="18979" y="24753"/>
                  <a:pt x="19002" y="24789"/>
                </a:cubicBezTo>
                <a:lnTo>
                  <a:pt x="19050" y="24861"/>
                </a:lnTo>
                <a:cubicBezTo>
                  <a:pt x="19086" y="24920"/>
                  <a:pt x="19121" y="24980"/>
                  <a:pt x="19157" y="25039"/>
                </a:cubicBezTo>
                <a:cubicBezTo>
                  <a:pt x="19157" y="25051"/>
                  <a:pt x="19169" y="25063"/>
                  <a:pt x="19169" y="25075"/>
                </a:cubicBezTo>
                <a:cubicBezTo>
                  <a:pt x="19205" y="25122"/>
                  <a:pt x="19241" y="25182"/>
                  <a:pt x="19264" y="25242"/>
                </a:cubicBezTo>
                <a:cubicBezTo>
                  <a:pt x="19276" y="25265"/>
                  <a:pt x="19288" y="25289"/>
                  <a:pt x="19300" y="25313"/>
                </a:cubicBezTo>
                <a:cubicBezTo>
                  <a:pt x="19324" y="25349"/>
                  <a:pt x="19348" y="25396"/>
                  <a:pt x="19371" y="25432"/>
                </a:cubicBezTo>
                <a:cubicBezTo>
                  <a:pt x="19383" y="25456"/>
                  <a:pt x="19395" y="25480"/>
                  <a:pt x="19407" y="25503"/>
                </a:cubicBezTo>
                <a:cubicBezTo>
                  <a:pt x="19431" y="25539"/>
                  <a:pt x="19443" y="25587"/>
                  <a:pt x="19467" y="25623"/>
                </a:cubicBezTo>
                <a:cubicBezTo>
                  <a:pt x="17543" y="23692"/>
                  <a:pt x="15288" y="23275"/>
                  <a:pt x="13700" y="23275"/>
                </a:cubicBezTo>
                <a:cubicBezTo>
                  <a:pt x="12506" y="23275"/>
                  <a:pt x="11689" y="23510"/>
                  <a:pt x="11668" y="23515"/>
                </a:cubicBezTo>
                <a:cubicBezTo>
                  <a:pt x="11549" y="23551"/>
                  <a:pt x="11490" y="23670"/>
                  <a:pt x="11525" y="23789"/>
                </a:cubicBezTo>
                <a:cubicBezTo>
                  <a:pt x="11555" y="23887"/>
                  <a:pt x="11641" y="23953"/>
                  <a:pt x="11737" y="23953"/>
                </a:cubicBezTo>
                <a:cubicBezTo>
                  <a:pt x="11757" y="23953"/>
                  <a:pt x="11778" y="23950"/>
                  <a:pt x="11799" y="23944"/>
                </a:cubicBezTo>
                <a:cubicBezTo>
                  <a:pt x="11878" y="23921"/>
                  <a:pt x="12651" y="23700"/>
                  <a:pt x="13756" y="23700"/>
                </a:cubicBezTo>
                <a:cubicBezTo>
                  <a:pt x="15495" y="23700"/>
                  <a:pt x="18054" y="24246"/>
                  <a:pt x="20026" y="26968"/>
                </a:cubicBezTo>
                <a:lnTo>
                  <a:pt x="20050" y="27027"/>
                </a:lnTo>
                <a:cubicBezTo>
                  <a:pt x="20050" y="27039"/>
                  <a:pt x="20062" y="27063"/>
                  <a:pt x="20062" y="27087"/>
                </a:cubicBezTo>
                <a:cubicBezTo>
                  <a:pt x="20074" y="27111"/>
                  <a:pt x="20086" y="27135"/>
                  <a:pt x="20098" y="27170"/>
                </a:cubicBezTo>
                <a:cubicBezTo>
                  <a:pt x="20098" y="27194"/>
                  <a:pt x="20110" y="27206"/>
                  <a:pt x="20110" y="27230"/>
                </a:cubicBezTo>
                <a:cubicBezTo>
                  <a:pt x="17593" y="25478"/>
                  <a:pt x="14849" y="25068"/>
                  <a:pt x="12820" y="25068"/>
                </a:cubicBezTo>
                <a:cubicBezTo>
                  <a:pt x="12670" y="25068"/>
                  <a:pt x="12524" y="25071"/>
                  <a:pt x="12383" y="25075"/>
                </a:cubicBezTo>
                <a:cubicBezTo>
                  <a:pt x="11323" y="25111"/>
                  <a:pt x="10430" y="25253"/>
                  <a:pt x="9870" y="25361"/>
                </a:cubicBezTo>
                <a:cubicBezTo>
                  <a:pt x="9239" y="25480"/>
                  <a:pt x="8882" y="25599"/>
                  <a:pt x="8858" y="25599"/>
                </a:cubicBezTo>
                <a:cubicBezTo>
                  <a:pt x="8739" y="25634"/>
                  <a:pt x="8680" y="25765"/>
                  <a:pt x="8715" y="25884"/>
                </a:cubicBezTo>
                <a:cubicBezTo>
                  <a:pt x="8744" y="25980"/>
                  <a:pt x="8835" y="26038"/>
                  <a:pt x="8931" y="26038"/>
                </a:cubicBezTo>
                <a:cubicBezTo>
                  <a:pt x="8954" y="26038"/>
                  <a:pt x="8978" y="26034"/>
                  <a:pt x="9001" y="26027"/>
                </a:cubicBezTo>
                <a:cubicBezTo>
                  <a:pt x="9001" y="26027"/>
                  <a:pt x="9358" y="25908"/>
                  <a:pt x="9954" y="25789"/>
                </a:cubicBezTo>
                <a:cubicBezTo>
                  <a:pt x="10501" y="25682"/>
                  <a:pt x="11370" y="25551"/>
                  <a:pt x="12394" y="25527"/>
                </a:cubicBezTo>
                <a:cubicBezTo>
                  <a:pt x="12547" y="25522"/>
                  <a:pt x="12704" y="25520"/>
                  <a:pt x="12867" y="25520"/>
                </a:cubicBezTo>
                <a:cubicBezTo>
                  <a:pt x="14656" y="25520"/>
                  <a:pt x="17014" y="25851"/>
                  <a:pt x="19241" y="27194"/>
                </a:cubicBezTo>
                <a:cubicBezTo>
                  <a:pt x="18651" y="27103"/>
                  <a:pt x="18085" y="27067"/>
                  <a:pt x="17564" y="27067"/>
                </a:cubicBezTo>
                <a:cubicBezTo>
                  <a:pt x="15843" y="27067"/>
                  <a:pt x="14599" y="27452"/>
                  <a:pt x="14526" y="27480"/>
                </a:cubicBezTo>
                <a:cubicBezTo>
                  <a:pt x="13070" y="27882"/>
                  <a:pt x="11747" y="28047"/>
                  <a:pt x="10559" y="28047"/>
                </a:cubicBezTo>
                <a:cubicBezTo>
                  <a:pt x="9318" y="28047"/>
                  <a:pt x="8224" y="27867"/>
                  <a:pt x="7275" y="27587"/>
                </a:cubicBezTo>
                <a:lnTo>
                  <a:pt x="7275" y="27587"/>
                </a:lnTo>
                <a:cubicBezTo>
                  <a:pt x="7549" y="27611"/>
                  <a:pt x="7834" y="27611"/>
                  <a:pt x="8156" y="27611"/>
                </a:cubicBezTo>
                <a:cubicBezTo>
                  <a:pt x="9382" y="27611"/>
                  <a:pt x="10954" y="27492"/>
                  <a:pt x="12775" y="27075"/>
                </a:cubicBezTo>
                <a:cubicBezTo>
                  <a:pt x="12894" y="27051"/>
                  <a:pt x="12966" y="26932"/>
                  <a:pt x="12942" y="26813"/>
                </a:cubicBezTo>
                <a:cubicBezTo>
                  <a:pt x="12921" y="26709"/>
                  <a:pt x="12828" y="26642"/>
                  <a:pt x="12726" y="26642"/>
                </a:cubicBezTo>
                <a:cubicBezTo>
                  <a:pt x="12711" y="26642"/>
                  <a:pt x="12696" y="26643"/>
                  <a:pt x="12680" y="26646"/>
                </a:cubicBezTo>
                <a:cubicBezTo>
                  <a:pt x="10904" y="27048"/>
                  <a:pt x="9351" y="27163"/>
                  <a:pt x="8156" y="27163"/>
                </a:cubicBezTo>
                <a:cubicBezTo>
                  <a:pt x="6732" y="27163"/>
                  <a:pt x="5818" y="27000"/>
                  <a:pt x="5644" y="26968"/>
                </a:cubicBezTo>
                <a:cubicBezTo>
                  <a:pt x="4965" y="26635"/>
                  <a:pt x="4393" y="26265"/>
                  <a:pt x="3929" y="25908"/>
                </a:cubicBezTo>
                <a:cubicBezTo>
                  <a:pt x="4679" y="25361"/>
                  <a:pt x="7263" y="23646"/>
                  <a:pt x="11073" y="22860"/>
                </a:cubicBezTo>
                <a:cubicBezTo>
                  <a:pt x="11192" y="22836"/>
                  <a:pt x="11275" y="22717"/>
                  <a:pt x="11251" y="22598"/>
                </a:cubicBezTo>
                <a:cubicBezTo>
                  <a:pt x="11230" y="22493"/>
                  <a:pt x="11135" y="22416"/>
                  <a:pt x="11031" y="22416"/>
                </a:cubicBezTo>
                <a:cubicBezTo>
                  <a:pt x="11017" y="22416"/>
                  <a:pt x="11003" y="22417"/>
                  <a:pt x="10989" y="22420"/>
                </a:cubicBezTo>
                <a:cubicBezTo>
                  <a:pt x="6858" y="23265"/>
                  <a:pt x="4203" y="25134"/>
                  <a:pt x="3572" y="25623"/>
                </a:cubicBezTo>
                <a:cubicBezTo>
                  <a:pt x="3536" y="25587"/>
                  <a:pt x="3489" y="25563"/>
                  <a:pt x="3453" y="25527"/>
                </a:cubicBezTo>
                <a:cubicBezTo>
                  <a:pt x="3274" y="25372"/>
                  <a:pt x="3191" y="25122"/>
                  <a:pt x="3227" y="24884"/>
                </a:cubicBezTo>
                <a:cubicBezTo>
                  <a:pt x="3274" y="24634"/>
                  <a:pt x="3453" y="24432"/>
                  <a:pt x="3691" y="24349"/>
                </a:cubicBezTo>
                <a:cubicBezTo>
                  <a:pt x="4989" y="23884"/>
                  <a:pt x="6429" y="23146"/>
                  <a:pt x="7418" y="22610"/>
                </a:cubicBezTo>
                <a:cubicBezTo>
                  <a:pt x="8549" y="21991"/>
                  <a:pt x="9692" y="21562"/>
                  <a:pt x="10799" y="21336"/>
                </a:cubicBezTo>
                <a:cubicBezTo>
                  <a:pt x="11478" y="21193"/>
                  <a:pt x="12121" y="21134"/>
                  <a:pt x="12740" y="21134"/>
                </a:cubicBezTo>
                <a:close/>
                <a:moveTo>
                  <a:pt x="30224" y="21377"/>
                </a:moveTo>
                <a:cubicBezTo>
                  <a:pt x="31500" y="21377"/>
                  <a:pt x="32781" y="21611"/>
                  <a:pt x="34004" y="22086"/>
                </a:cubicBezTo>
                <a:cubicBezTo>
                  <a:pt x="35266" y="22575"/>
                  <a:pt x="36290" y="23206"/>
                  <a:pt x="37064" y="23968"/>
                </a:cubicBezTo>
                <a:cubicBezTo>
                  <a:pt x="34097" y="22374"/>
                  <a:pt x="31479" y="22058"/>
                  <a:pt x="29867" y="22058"/>
                </a:cubicBezTo>
                <a:cubicBezTo>
                  <a:pt x="28865" y="22058"/>
                  <a:pt x="28251" y="22180"/>
                  <a:pt x="28182" y="22194"/>
                </a:cubicBezTo>
                <a:cubicBezTo>
                  <a:pt x="28063" y="22217"/>
                  <a:pt x="27980" y="22336"/>
                  <a:pt x="28015" y="22455"/>
                </a:cubicBezTo>
                <a:cubicBezTo>
                  <a:pt x="28036" y="22561"/>
                  <a:pt x="28123" y="22638"/>
                  <a:pt x="28233" y="22638"/>
                </a:cubicBezTo>
                <a:cubicBezTo>
                  <a:pt x="28247" y="22638"/>
                  <a:pt x="28262" y="22637"/>
                  <a:pt x="28277" y="22634"/>
                </a:cubicBezTo>
                <a:cubicBezTo>
                  <a:pt x="28290" y="22630"/>
                  <a:pt x="28868" y="22514"/>
                  <a:pt x="29839" y="22514"/>
                </a:cubicBezTo>
                <a:cubicBezTo>
                  <a:pt x="31582" y="22514"/>
                  <a:pt x="34593" y="22887"/>
                  <a:pt x="37874" y="24944"/>
                </a:cubicBezTo>
                <a:cubicBezTo>
                  <a:pt x="37957" y="25075"/>
                  <a:pt x="38029" y="25194"/>
                  <a:pt x="38100" y="25313"/>
                </a:cubicBezTo>
                <a:cubicBezTo>
                  <a:pt x="38160" y="25432"/>
                  <a:pt x="38160" y="25575"/>
                  <a:pt x="38088" y="25694"/>
                </a:cubicBezTo>
                <a:cubicBezTo>
                  <a:pt x="38005" y="25825"/>
                  <a:pt x="37874" y="25884"/>
                  <a:pt x="37731" y="25884"/>
                </a:cubicBezTo>
                <a:cubicBezTo>
                  <a:pt x="37606" y="25877"/>
                  <a:pt x="37469" y="25872"/>
                  <a:pt x="37320" y="25872"/>
                </a:cubicBezTo>
                <a:cubicBezTo>
                  <a:pt x="36511" y="25872"/>
                  <a:pt x="35346" y="26005"/>
                  <a:pt x="33909" y="26527"/>
                </a:cubicBezTo>
                <a:cubicBezTo>
                  <a:pt x="33897" y="26539"/>
                  <a:pt x="33885" y="26539"/>
                  <a:pt x="33873" y="26551"/>
                </a:cubicBezTo>
                <a:cubicBezTo>
                  <a:pt x="33861" y="26563"/>
                  <a:pt x="33588" y="26730"/>
                  <a:pt x="33111" y="26956"/>
                </a:cubicBezTo>
                <a:cubicBezTo>
                  <a:pt x="30458" y="27390"/>
                  <a:pt x="27962" y="27435"/>
                  <a:pt x="27030" y="27435"/>
                </a:cubicBezTo>
                <a:cubicBezTo>
                  <a:pt x="26788" y="27435"/>
                  <a:pt x="26651" y="27432"/>
                  <a:pt x="26646" y="27432"/>
                </a:cubicBezTo>
                <a:lnTo>
                  <a:pt x="26634" y="27432"/>
                </a:lnTo>
                <a:cubicBezTo>
                  <a:pt x="26515" y="27432"/>
                  <a:pt x="26420" y="27528"/>
                  <a:pt x="26408" y="27647"/>
                </a:cubicBezTo>
                <a:cubicBezTo>
                  <a:pt x="26408" y="27766"/>
                  <a:pt x="26503" y="27873"/>
                  <a:pt x="26634" y="27873"/>
                </a:cubicBezTo>
                <a:cubicBezTo>
                  <a:pt x="26634" y="27873"/>
                  <a:pt x="26801" y="27885"/>
                  <a:pt x="27099" y="27885"/>
                </a:cubicBezTo>
                <a:cubicBezTo>
                  <a:pt x="27884" y="27885"/>
                  <a:pt x="29587" y="27849"/>
                  <a:pt x="31552" y="27623"/>
                </a:cubicBezTo>
                <a:lnTo>
                  <a:pt x="31552" y="27623"/>
                </a:lnTo>
                <a:cubicBezTo>
                  <a:pt x="30325" y="28075"/>
                  <a:pt x="28682" y="28516"/>
                  <a:pt x="26789" y="28611"/>
                </a:cubicBezTo>
                <a:cubicBezTo>
                  <a:pt x="26694" y="28563"/>
                  <a:pt x="26599" y="28528"/>
                  <a:pt x="26503" y="28492"/>
                </a:cubicBezTo>
                <a:lnTo>
                  <a:pt x="26468" y="28468"/>
                </a:lnTo>
                <a:cubicBezTo>
                  <a:pt x="26360" y="28420"/>
                  <a:pt x="26241" y="28373"/>
                  <a:pt x="26122" y="28337"/>
                </a:cubicBezTo>
                <a:cubicBezTo>
                  <a:pt x="26087" y="28313"/>
                  <a:pt x="26039" y="28301"/>
                  <a:pt x="26003" y="28290"/>
                </a:cubicBezTo>
                <a:cubicBezTo>
                  <a:pt x="25932" y="28254"/>
                  <a:pt x="25848" y="28230"/>
                  <a:pt x="25777" y="28206"/>
                </a:cubicBezTo>
                <a:cubicBezTo>
                  <a:pt x="25718" y="28182"/>
                  <a:pt x="25670" y="28170"/>
                  <a:pt x="25622" y="28147"/>
                </a:cubicBezTo>
                <a:cubicBezTo>
                  <a:pt x="25551" y="28123"/>
                  <a:pt x="25479" y="28099"/>
                  <a:pt x="25420" y="28087"/>
                </a:cubicBezTo>
                <a:cubicBezTo>
                  <a:pt x="25360" y="28063"/>
                  <a:pt x="25313" y="28051"/>
                  <a:pt x="25253" y="28028"/>
                </a:cubicBezTo>
                <a:cubicBezTo>
                  <a:pt x="25194" y="28016"/>
                  <a:pt x="25122" y="27992"/>
                  <a:pt x="25051" y="27968"/>
                </a:cubicBezTo>
                <a:cubicBezTo>
                  <a:pt x="24991" y="27956"/>
                  <a:pt x="24944" y="27944"/>
                  <a:pt x="24884" y="27932"/>
                </a:cubicBezTo>
                <a:cubicBezTo>
                  <a:pt x="24825" y="27909"/>
                  <a:pt x="24753" y="27897"/>
                  <a:pt x="24682" y="27873"/>
                </a:cubicBezTo>
                <a:cubicBezTo>
                  <a:pt x="24634" y="27861"/>
                  <a:pt x="24575" y="27849"/>
                  <a:pt x="24515" y="27837"/>
                </a:cubicBezTo>
                <a:cubicBezTo>
                  <a:pt x="24444" y="27813"/>
                  <a:pt x="24384" y="27801"/>
                  <a:pt x="24313" y="27789"/>
                </a:cubicBezTo>
                <a:cubicBezTo>
                  <a:pt x="24253" y="27778"/>
                  <a:pt x="24205" y="27754"/>
                  <a:pt x="24146" y="27754"/>
                </a:cubicBezTo>
                <a:cubicBezTo>
                  <a:pt x="24074" y="27730"/>
                  <a:pt x="23991" y="27718"/>
                  <a:pt x="23908" y="27706"/>
                </a:cubicBezTo>
                <a:cubicBezTo>
                  <a:pt x="23860" y="27694"/>
                  <a:pt x="23824" y="27682"/>
                  <a:pt x="23777" y="27670"/>
                </a:cubicBezTo>
                <a:cubicBezTo>
                  <a:pt x="23646" y="27658"/>
                  <a:pt x="23527" y="27635"/>
                  <a:pt x="23408" y="27611"/>
                </a:cubicBezTo>
                <a:cubicBezTo>
                  <a:pt x="23360" y="27611"/>
                  <a:pt x="23301" y="27599"/>
                  <a:pt x="23253" y="27599"/>
                </a:cubicBezTo>
                <a:lnTo>
                  <a:pt x="23027" y="27563"/>
                </a:lnTo>
                <a:cubicBezTo>
                  <a:pt x="22967" y="27551"/>
                  <a:pt x="22908" y="27551"/>
                  <a:pt x="22848" y="27539"/>
                </a:cubicBezTo>
                <a:cubicBezTo>
                  <a:pt x="22812" y="27539"/>
                  <a:pt x="22777" y="27539"/>
                  <a:pt x="22741" y="27528"/>
                </a:cubicBezTo>
                <a:cubicBezTo>
                  <a:pt x="24110" y="27051"/>
                  <a:pt x="26753" y="26265"/>
                  <a:pt x="29420" y="26265"/>
                </a:cubicBezTo>
                <a:cubicBezTo>
                  <a:pt x="29551" y="26265"/>
                  <a:pt x="29647" y="26170"/>
                  <a:pt x="29647" y="26039"/>
                </a:cubicBezTo>
                <a:cubicBezTo>
                  <a:pt x="29647" y="25920"/>
                  <a:pt x="29551" y="25813"/>
                  <a:pt x="29420" y="25813"/>
                </a:cubicBezTo>
                <a:cubicBezTo>
                  <a:pt x="25741" y="25813"/>
                  <a:pt x="22110" y="27277"/>
                  <a:pt x="21669" y="27456"/>
                </a:cubicBezTo>
                <a:lnTo>
                  <a:pt x="20943" y="27456"/>
                </a:lnTo>
                <a:cubicBezTo>
                  <a:pt x="21808" y="26601"/>
                  <a:pt x="25062" y="23775"/>
                  <a:pt x="30110" y="23775"/>
                </a:cubicBezTo>
                <a:cubicBezTo>
                  <a:pt x="31316" y="23775"/>
                  <a:pt x="32625" y="23937"/>
                  <a:pt x="34028" y="24325"/>
                </a:cubicBezTo>
                <a:cubicBezTo>
                  <a:pt x="34049" y="24331"/>
                  <a:pt x="34070" y="24334"/>
                  <a:pt x="34090" y="24334"/>
                </a:cubicBezTo>
                <a:cubicBezTo>
                  <a:pt x="34186" y="24334"/>
                  <a:pt x="34272" y="24268"/>
                  <a:pt x="34302" y="24170"/>
                </a:cubicBezTo>
                <a:cubicBezTo>
                  <a:pt x="34338" y="24051"/>
                  <a:pt x="34266" y="23932"/>
                  <a:pt x="34147" y="23896"/>
                </a:cubicBezTo>
                <a:cubicBezTo>
                  <a:pt x="32686" y="23491"/>
                  <a:pt x="31328" y="23327"/>
                  <a:pt x="30087" y="23327"/>
                </a:cubicBezTo>
                <a:cubicBezTo>
                  <a:pt x="27535" y="23327"/>
                  <a:pt x="25477" y="24021"/>
                  <a:pt x="24027" y="24741"/>
                </a:cubicBezTo>
                <a:cubicBezTo>
                  <a:pt x="22812" y="25349"/>
                  <a:pt x="21896" y="26015"/>
                  <a:pt x="21288" y="26539"/>
                </a:cubicBezTo>
                <a:cubicBezTo>
                  <a:pt x="21479" y="26194"/>
                  <a:pt x="21693" y="25861"/>
                  <a:pt x="21919" y="25539"/>
                </a:cubicBezTo>
                <a:cubicBezTo>
                  <a:pt x="22217" y="25146"/>
                  <a:pt x="22527" y="24777"/>
                  <a:pt x="22872" y="24420"/>
                </a:cubicBezTo>
                <a:cubicBezTo>
                  <a:pt x="23122" y="24170"/>
                  <a:pt x="23384" y="23932"/>
                  <a:pt x="23658" y="23706"/>
                </a:cubicBezTo>
                <a:lnTo>
                  <a:pt x="23693" y="23682"/>
                </a:lnTo>
                <a:cubicBezTo>
                  <a:pt x="24170" y="23301"/>
                  <a:pt x="24682" y="22956"/>
                  <a:pt x="25217" y="22658"/>
                </a:cubicBezTo>
                <a:cubicBezTo>
                  <a:pt x="26773" y="21808"/>
                  <a:pt x="28494" y="21377"/>
                  <a:pt x="30224" y="21377"/>
                </a:cubicBezTo>
                <a:close/>
                <a:moveTo>
                  <a:pt x="21431" y="27897"/>
                </a:moveTo>
                <a:cubicBezTo>
                  <a:pt x="21479" y="27897"/>
                  <a:pt x="21538" y="27897"/>
                  <a:pt x="21586" y="27909"/>
                </a:cubicBezTo>
                <a:lnTo>
                  <a:pt x="21836" y="27909"/>
                </a:lnTo>
                <a:cubicBezTo>
                  <a:pt x="21884" y="27909"/>
                  <a:pt x="21931" y="27920"/>
                  <a:pt x="21979" y="27920"/>
                </a:cubicBezTo>
                <a:cubicBezTo>
                  <a:pt x="22062" y="27920"/>
                  <a:pt x="22146" y="27932"/>
                  <a:pt x="22241" y="27932"/>
                </a:cubicBezTo>
                <a:lnTo>
                  <a:pt x="22360" y="27944"/>
                </a:lnTo>
                <a:cubicBezTo>
                  <a:pt x="22455" y="27956"/>
                  <a:pt x="22539" y="27956"/>
                  <a:pt x="22634" y="27968"/>
                </a:cubicBezTo>
                <a:cubicBezTo>
                  <a:pt x="22670" y="27968"/>
                  <a:pt x="22705" y="27980"/>
                  <a:pt x="22741" y="27980"/>
                </a:cubicBezTo>
                <a:cubicBezTo>
                  <a:pt x="22836" y="27992"/>
                  <a:pt x="22931" y="28004"/>
                  <a:pt x="23015" y="28016"/>
                </a:cubicBezTo>
                <a:cubicBezTo>
                  <a:pt x="23051" y="28016"/>
                  <a:pt x="23086" y="28016"/>
                  <a:pt x="23134" y="28028"/>
                </a:cubicBezTo>
                <a:cubicBezTo>
                  <a:pt x="23217" y="28039"/>
                  <a:pt x="23312" y="28051"/>
                  <a:pt x="23396" y="28063"/>
                </a:cubicBezTo>
                <a:lnTo>
                  <a:pt x="23515" y="28087"/>
                </a:lnTo>
                <a:cubicBezTo>
                  <a:pt x="23598" y="28099"/>
                  <a:pt x="23682" y="28111"/>
                  <a:pt x="23777" y="28123"/>
                </a:cubicBezTo>
                <a:cubicBezTo>
                  <a:pt x="23813" y="28135"/>
                  <a:pt x="23848" y="28147"/>
                  <a:pt x="23896" y="28147"/>
                </a:cubicBezTo>
                <a:cubicBezTo>
                  <a:pt x="23979" y="28170"/>
                  <a:pt x="24063" y="28182"/>
                  <a:pt x="24146" y="28206"/>
                </a:cubicBezTo>
                <a:cubicBezTo>
                  <a:pt x="24194" y="28218"/>
                  <a:pt x="24229" y="28218"/>
                  <a:pt x="24265" y="28230"/>
                </a:cubicBezTo>
                <a:cubicBezTo>
                  <a:pt x="24348" y="28254"/>
                  <a:pt x="24432" y="28266"/>
                  <a:pt x="24515" y="28290"/>
                </a:cubicBezTo>
                <a:cubicBezTo>
                  <a:pt x="24563" y="28301"/>
                  <a:pt x="24598" y="28313"/>
                  <a:pt x="24646" y="28325"/>
                </a:cubicBezTo>
                <a:cubicBezTo>
                  <a:pt x="24729" y="28349"/>
                  <a:pt x="24801" y="28361"/>
                  <a:pt x="24884" y="28385"/>
                </a:cubicBezTo>
                <a:cubicBezTo>
                  <a:pt x="24932" y="28397"/>
                  <a:pt x="24979" y="28409"/>
                  <a:pt x="25015" y="28432"/>
                </a:cubicBezTo>
                <a:cubicBezTo>
                  <a:pt x="25098" y="28444"/>
                  <a:pt x="25170" y="28468"/>
                  <a:pt x="25241" y="28492"/>
                </a:cubicBezTo>
                <a:cubicBezTo>
                  <a:pt x="25301" y="28516"/>
                  <a:pt x="25348" y="28528"/>
                  <a:pt x="25396" y="28540"/>
                </a:cubicBezTo>
                <a:cubicBezTo>
                  <a:pt x="25467" y="28563"/>
                  <a:pt x="25539" y="28587"/>
                  <a:pt x="25610" y="28611"/>
                </a:cubicBezTo>
                <a:cubicBezTo>
                  <a:pt x="25658" y="28635"/>
                  <a:pt x="25706" y="28659"/>
                  <a:pt x="25765" y="28671"/>
                </a:cubicBezTo>
                <a:cubicBezTo>
                  <a:pt x="25825" y="28694"/>
                  <a:pt x="25896" y="28718"/>
                  <a:pt x="25956" y="28742"/>
                </a:cubicBezTo>
                <a:cubicBezTo>
                  <a:pt x="26015" y="28766"/>
                  <a:pt x="26075" y="28790"/>
                  <a:pt x="26134" y="28813"/>
                </a:cubicBezTo>
                <a:cubicBezTo>
                  <a:pt x="26194" y="28837"/>
                  <a:pt x="26253" y="28861"/>
                  <a:pt x="26313" y="28885"/>
                </a:cubicBezTo>
                <a:cubicBezTo>
                  <a:pt x="26384" y="28921"/>
                  <a:pt x="26456" y="28944"/>
                  <a:pt x="26527" y="28980"/>
                </a:cubicBezTo>
                <a:cubicBezTo>
                  <a:pt x="26575" y="29004"/>
                  <a:pt x="26610" y="29016"/>
                  <a:pt x="26658" y="29040"/>
                </a:cubicBezTo>
                <a:cubicBezTo>
                  <a:pt x="29563" y="30361"/>
                  <a:pt x="31575" y="32600"/>
                  <a:pt x="32885" y="34636"/>
                </a:cubicBezTo>
                <a:cubicBezTo>
                  <a:pt x="32218" y="33874"/>
                  <a:pt x="31385" y="33076"/>
                  <a:pt x="30385" y="32266"/>
                </a:cubicBezTo>
                <a:cubicBezTo>
                  <a:pt x="29027" y="31135"/>
                  <a:pt x="27861" y="30385"/>
                  <a:pt x="27849" y="30373"/>
                </a:cubicBezTo>
                <a:cubicBezTo>
                  <a:pt x="27815" y="30352"/>
                  <a:pt x="27775" y="30341"/>
                  <a:pt x="27734" y="30341"/>
                </a:cubicBezTo>
                <a:cubicBezTo>
                  <a:pt x="27662" y="30341"/>
                  <a:pt x="27589" y="30376"/>
                  <a:pt x="27551" y="30445"/>
                </a:cubicBezTo>
                <a:cubicBezTo>
                  <a:pt x="27480" y="30552"/>
                  <a:pt x="27503" y="30683"/>
                  <a:pt x="27611" y="30754"/>
                </a:cubicBezTo>
                <a:cubicBezTo>
                  <a:pt x="27658" y="30778"/>
                  <a:pt x="32099" y="33671"/>
                  <a:pt x="33838" y="36671"/>
                </a:cubicBezTo>
                <a:cubicBezTo>
                  <a:pt x="33814" y="36755"/>
                  <a:pt x="33766" y="36826"/>
                  <a:pt x="33719" y="36886"/>
                </a:cubicBezTo>
                <a:cubicBezTo>
                  <a:pt x="33614" y="37019"/>
                  <a:pt x="33434" y="37137"/>
                  <a:pt x="33208" y="37137"/>
                </a:cubicBezTo>
                <a:cubicBezTo>
                  <a:pt x="33151" y="37137"/>
                  <a:pt x="33091" y="37129"/>
                  <a:pt x="33028" y="37112"/>
                </a:cubicBezTo>
                <a:cubicBezTo>
                  <a:pt x="32754" y="37029"/>
                  <a:pt x="32480" y="36969"/>
                  <a:pt x="32266" y="36922"/>
                </a:cubicBezTo>
                <a:cubicBezTo>
                  <a:pt x="31885" y="36850"/>
                  <a:pt x="31504" y="36791"/>
                  <a:pt x="31123" y="36743"/>
                </a:cubicBezTo>
                <a:cubicBezTo>
                  <a:pt x="31099" y="36648"/>
                  <a:pt x="31028" y="36576"/>
                  <a:pt x="30921" y="36564"/>
                </a:cubicBezTo>
                <a:cubicBezTo>
                  <a:pt x="25265" y="36183"/>
                  <a:pt x="24074" y="35302"/>
                  <a:pt x="24051" y="35278"/>
                </a:cubicBezTo>
                <a:cubicBezTo>
                  <a:pt x="24010" y="35248"/>
                  <a:pt x="23960" y="35233"/>
                  <a:pt x="23911" y="35233"/>
                </a:cubicBezTo>
                <a:cubicBezTo>
                  <a:pt x="23846" y="35233"/>
                  <a:pt x="23782" y="35260"/>
                  <a:pt x="23741" y="35314"/>
                </a:cubicBezTo>
                <a:cubicBezTo>
                  <a:pt x="23658" y="35398"/>
                  <a:pt x="23670" y="35540"/>
                  <a:pt x="23765" y="35624"/>
                </a:cubicBezTo>
                <a:cubicBezTo>
                  <a:pt x="23801" y="35659"/>
                  <a:pt x="24586" y="36302"/>
                  <a:pt x="28146" y="36743"/>
                </a:cubicBezTo>
                <a:cubicBezTo>
                  <a:pt x="27740" y="36768"/>
                  <a:pt x="27345" y="36780"/>
                  <a:pt x="26964" y="36780"/>
                </a:cubicBezTo>
                <a:cubicBezTo>
                  <a:pt x="26430" y="36780"/>
                  <a:pt x="25923" y="36756"/>
                  <a:pt x="25444" y="36707"/>
                </a:cubicBezTo>
                <a:cubicBezTo>
                  <a:pt x="22896" y="36445"/>
                  <a:pt x="20765" y="34564"/>
                  <a:pt x="20241" y="32123"/>
                </a:cubicBezTo>
                <a:cubicBezTo>
                  <a:pt x="20276" y="32016"/>
                  <a:pt x="20300" y="31909"/>
                  <a:pt x="20336" y="31802"/>
                </a:cubicBezTo>
                <a:cubicBezTo>
                  <a:pt x="20348" y="31742"/>
                  <a:pt x="20360" y="31695"/>
                  <a:pt x="20372" y="31647"/>
                </a:cubicBezTo>
                <a:cubicBezTo>
                  <a:pt x="20419" y="31480"/>
                  <a:pt x="20455" y="31302"/>
                  <a:pt x="20491" y="31123"/>
                </a:cubicBezTo>
                <a:cubicBezTo>
                  <a:pt x="20491" y="31099"/>
                  <a:pt x="20491" y="31064"/>
                  <a:pt x="20503" y="31028"/>
                </a:cubicBezTo>
                <a:cubicBezTo>
                  <a:pt x="20526" y="30885"/>
                  <a:pt x="20550" y="30742"/>
                  <a:pt x="20574" y="30587"/>
                </a:cubicBezTo>
                <a:cubicBezTo>
                  <a:pt x="20586" y="30540"/>
                  <a:pt x="20598" y="30480"/>
                  <a:pt x="20598" y="30421"/>
                </a:cubicBezTo>
                <a:cubicBezTo>
                  <a:pt x="21193" y="32171"/>
                  <a:pt x="22777" y="34385"/>
                  <a:pt x="27015" y="35136"/>
                </a:cubicBezTo>
                <a:cubicBezTo>
                  <a:pt x="27027" y="35147"/>
                  <a:pt x="27039" y="35147"/>
                  <a:pt x="27051" y="35147"/>
                </a:cubicBezTo>
                <a:cubicBezTo>
                  <a:pt x="27158" y="35147"/>
                  <a:pt x="27253" y="35064"/>
                  <a:pt x="27277" y="34957"/>
                </a:cubicBezTo>
                <a:cubicBezTo>
                  <a:pt x="27301" y="34838"/>
                  <a:pt x="27218" y="34719"/>
                  <a:pt x="27099" y="34695"/>
                </a:cubicBezTo>
                <a:cubicBezTo>
                  <a:pt x="22015" y="33790"/>
                  <a:pt x="20943" y="30790"/>
                  <a:pt x="20753" y="29171"/>
                </a:cubicBezTo>
                <a:lnTo>
                  <a:pt x="20753" y="29171"/>
                </a:lnTo>
                <a:cubicBezTo>
                  <a:pt x="21181" y="29909"/>
                  <a:pt x="22217" y="31171"/>
                  <a:pt x="24670" y="32397"/>
                </a:cubicBezTo>
                <a:cubicBezTo>
                  <a:pt x="24705" y="32409"/>
                  <a:pt x="24741" y="32421"/>
                  <a:pt x="24777" y="32421"/>
                </a:cubicBezTo>
                <a:cubicBezTo>
                  <a:pt x="24860" y="32421"/>
                  <a:pt x="24932" y="32373"/>
                  <a:pt x="24967" y="32290"/>
                </a:cubicBezTo>
                <a:cubicBezTo>
                  <a:pt x="25027" y="32183"/>
                  <a:pt x="24979" y="32052"/>
                  <a:pt x="24872" y="31992"/>
                </a:cubicBezTo>
                <a:cubicBezTo>
                  <a:pt x="23039" y="31076"/>
                  <a:pt x="22050" y="30147"/>
                  <a:pt x="21550" y="29540"/>
                </a:cubicBezTo>
                <a:cubicBezTo>
                  <a:pt x="21015" y="28873"/>
                  <a:pt x="20895" y="28420"/>
                  <a:pt x="20895" y="28420"/>
                </a:cubicBezTo>
                <a:cubicBezTo>
                  <a:pt x="20872" y="28325"/>
                  <a:pt x="20812" y="28266"/>
                  <a:pt x="20729" y="28254"/>
                </a:cubicBezTo>
                <a:cubicBezTo>
                  <a:pt x="20729" y="28230"/>
                  <a:pt x="20717" y="28194"/>
                  <a:pt x="20717" y="28170"/>
                </a:cubicBezTo>
                <a:cubicBezTo>
                  <a:pt x="20717" y="28147"/>
                  <a:pt x="20729" y="28123"/>
                  <a:pt x="20729" y="28123"/>
                </a:cubicBezTo>
                <a:cubicBezTo>
                  <a:pt x="20729" y="28111"/>
                  <a:pt x="20729" y="28099"/>
                  <a:pt x="20729" y="28087"/>
                </a:cubicBezTo>
                <a:cubicBezTo>
                  <a:pt x="22110" y="28849"/>
                  <a:pt x="27230" y="31778"/>
                  <a:pt x="30528" y="35076"/>
                </a:cubicBezTo>
                <a:cubicBezTo>
                  <a:pt x="30563" y="35124"/>
                  <a:pt x="30623" y="35147"/>
                  <a:pt x="30682" y="35147"/>
                </a:cubicBezTo>
                <a:cubicBezTo>
                  <a:pt x="30742" y="35147"/>
                  <a:pt x="30801" y="35124"/>
                  <a:pt x="30837" y="35076"/>
                </a:cubicBezTo>
                <a:cubicBezTo>
                  <a:pt x="30932" y="34993"/>
                  <a:pt x="30932" y="34850"/>
                  <a:pt x="30837" y="34766"/>
                </a:cubicBezTo>
                <a:cubicBezTo>
                  <a:pt x="27753" y="31683"/>
                  <a:pt x="23098" y="28909"/>
                  <a:pt x="21312" y="27897"/>
                </a:cubicBezTo>
                <a:close/>
                <a:moveTo>
                  <a:pt x="19205" y="27825"/>
                </a:moveTo>
                <a:cubicBezTo>
                  <a:pt x="17133" y="28551"/>
                  <a:pt x="13002" y="30552"/>
                  <a:pt x="11525" y="35398"/>
                </a:cubicBezTo>
                <a:cubicBezTo>
                  <a:pt x="11490" y="35517"/>
                  <a:pt x="11549" y="35636"/>
                  <a:pt x="11668" y="35671"/>
                </a:cubicBezTo>
                <a:cubicBezTo>
                  <a:pt x="11692" y="35683"/>
                  <a:pt x="11716" y="35683"/>
                  <a:pt x="11740" y="35683"/>
                </a:cubicBezTo>
                <a:cubicBezTo>
                  <a:pt x="11835" y="35683"/>
                  <a:pt x="11918" y="35624"/>
                  <a:pt x="11954" y="35528"/>
                </a:cubicBezTo>
                <a:cubicBezTo>
                  <a:pt x="13418" y="30706"/>
                  <a:pt x="17633" y="28813"/>
                  <a:pt x="19550" y="28182"/>
                </a:cubicBezTo>
                <a:lnTo>
                  <a:pt x="19550" y="28182"/>
                </a:lnTo>
                <a:cubicBezTo>
                  <a:pt x="18431" y="29171"/>
                  <a:pt x="16359" y="31195"/>
                  <a:pt x="14871" y="33802"/>
                </a:cubicBezTo>
                <a:cubicBezTo>
                  <a:pt x="14811" y="33909"/>
                  <a:pt x="14847" y="34040"/>
                  <a:pt x="14954" y="34100"/>
                </a:cubicBezTo>
                <a:cubicBezTo>
                  <a:pt x="14990" y="34124"/>
                  <a:pt x="15026" y="34135"/>
                  <a:pt x="15061" y="34135"/>
                </a:cubicBezTo>
                <a:cubicBezTo>
                  <a:pt x="15145" y="34135"/>
                  <a:pt x="15216" y="34088"/>
                  <a:pt x="15264" y="34016"/>
                </a:cubicBezTo>
                <a:cubicBezTo>
                  <a:pt x="16943" y="31076"/>
                  <a:pt x="19383" y="28897"/>
                  <a:pt x="20276" y="28147"/>
                </a:cubicBezTo>
                <a:cubicBezTo>
                  <a:pt x="20276" y="28159"/>
                  <a:pt x="20276" y="28170"/>
                  <a:pt x="20276" y="28194"/>
                </a:cubicBezTo>
                <a:cubicBezTo>
                  <a:pt x="20264" y="28301"/>
                  <a:pt x="20264" y="28492"/>
                  <a:pt x="20276" y="28742"/>
                </a:cubicBezTo>
                <a:cubicBezTo>
                  <a:pt x="20276" y="28801"/>
                  <a:pt x="20276" y="28861"/>
                  <a:pt x="20276" y="28921"/>
                </a:cubicBezTo>
                <a:cubicBezTo>
                  <a:pt x="20276" y="29028"/>
                  <a:pt x="20264" y="29123"/>
                  <a:pt x="20264" y="29230"/>
                </a:cubicBezTo>
                <a:cubicBezTo>
                  <a:pt x="20253" y="29313"/>
                  <a:pt x="20253" y="29385"/>
                  <a:pt x="20253" y="29468"/>
                </a:cubicBezTo>
                <a:cubicBezTo>
                  <a:pt x="20241" y="29575"/>
                  <a:pt x="20229" y="29671"/>
                  <a:pt x="20229" y="29778"/>
                </a:cubicBezTo>
                <a:cubicBezTo>
                  <a:pt x="20217" y="29849"/>
                  <a:pt x="20217" y="29933"/>
                  <a:pt x="20205" y="30016"/>
                </a:cubicBezTo>
                <a:cubicBezTo>
                  <a:pt x="20193" y="30111"/>
                  <a:pt x="20181" y="30218"/>
                  <a:pt x="20169" y="30314"/>
                </a:cubicBezTo>
                <a:cubicBezTo>
                  <a:pt x="20157" y="30385"/>
                  <a:pt x="20145" y="30468"/>
                  <a:pt x="20133" y="30540"/>
                </a:cubicBezTo>
                <a:cubicBezTo>
                  <a:pt x="20122" y="30647"/>
                  <a:pt x="20098" y="30742"/>
                  <a:pt x="20086" y="30849"/>
                </a:cubicBezTo>
                <a:cubicBezTo>
                  <a:pt x="20074" y="30921"/>
                  <a:pt x="20062" y="30992"/>
                  <a:pt x="20038" y="31064"/>
                </a:cubicBezTo>
                <a:cubicBezTo>
                  <a:pt x="20026" y="31171"/>
                  <a:pt x="19991" y="31290"/>
                  <a:pt x="19967" y="31397"/>
                </a:cubicBezTo>
                <a:cubicBezTo>
                  <a:pt x="19955" y="31457"/>
                  <a:pt x="19943" y="31504"/>
                  <a:pt x="19931" y="31564"/>
                </a:cubicBezTo>
                <a:cubicBezTo>
                  <a:pt x="19895" y="31730"/>
                  <a:pt x="19848" y="31897"/>
                  <a:pt x="19800" y="32064"/>
                </a:cubicBezTo>
                <a:cubicBezTo>
                  <a:pt x="19062" y="34624"/>
                  <a:pt x="17597" y="36314"/>
                  <a:pt x="16371" y="37338"/>
                </a:cubicBezTo>
                <a:cubicBezTo>
                  <a:pt x="17550" y="35469"/>
                  <a:pt x="18228" y="33076"/>
                  <a:pt x="18264" y="32957"/>
                </a:cubicBezTo>
                <a:cubicBezTo>
                  <a:pt x="18300" y="32838"/>
                  <a:pt x="18228" y="32719"/>
                  <a:pt x="18109" y="32683"/>
                </a:cubicBezTo>
                <a:cubicBezTo>
                  <a:pt x="18089" y="32677"/>
                  <a:pt x="18068" y="32674"/>
                  <a:pt x="18047" y="32674"/>
                </a:cubicBezTo>
                <a:cubicBezTo>
                  <a:pt x="17951" y="32674"/>
                  <a:pt x="17865" y="32739"/>
                  <a:pt x="17836" y="32838"/>
                </a:cubicBezTo>
                <a:cubicBezTo>
                  <a:pt x="17824" y="32873"/>
                  <a:pt x="16788" y="36541"/>
                  <a:pt x="15097" y="38243"/>
                </a:cubicBezTo>
                <a:cubicBezTo>
                  <a:pt x="15002" y="38303"/>
                  <a:pt x="14919" y="38350"/>
                  <a:pt x="14835" y="38398"/>
                </a:cubicBezTo>
                <a:cubicBezTo>
                  <a:pt x="14442" y="38612"/>
                  <a:pt x="14061" y="38838"/>
                  <a:pt x="13704" y="39088"/>
                </a:cubicBezTo>
                <a:cubicBezTo>
                  <a:pt x="12918" y="39636"/>
                  <a:pt x="12263" y="40196"/>
                  <a:pt x="11728" y="40755"/>
                </a:cubicBezTo>
                <a:cubicBezTo>
                  <a:pt x="11978" y="38957"/>
                  <a:pt x="12633" y="37076"/>
                  <a:pt x="12633" y="37064"/>
                </a:cubicBezTo>
                <a:cubicBezTo>
                  <a:pt x="12680" y="36945"/>
                  <a:pt x="12621" y="36814"/>
                  <a:pt x="12502" y="36779"/>
                </a:cubicBezTo>
                <a:cubicBezTo>
                  <a:pt x="12476" y="36768"/>
                  <a:pt x="12449" y="36764"/>
                  <a:pt x="12424" y="36764"/>
                </a:cubicBezTo>
                <a:cubicBezTo>
                  <a:pt x="12330" y="36764"/>
                  <a:pt x="12244" y="36826"/>
                  <a:pt x="12216" y="36910"/>
                </a:cubicBezTo>
                <a:cubicBezTo>
                  <a:pt x="12180" y="37017"/>
                  <a:pt x="11370" y="39338"/>
                  <a:pt x="11216" y="41351"/>
                </a:cubicBezTo>
                <a:cubicBezTo>
                  <a:pt x="11120" y="41482"/>
                  <a:pt x="11025" y="41601"/>
                  <a:pt x="10942" y="41732"/>
                </a:cubicBezTo>
                <a:cubicBezTo>
                  <a:pt x="10811" y="41910"/>
                  <a:pt x="10608" y="42017"/>
                  <a:pt x="10394" y="42017"/>
                </a:cubicBezTo>
                <a:cubicBezTo>
                  <a:pt x="10049" y="40648"/>
                  <a:pt x="10668" y="38267"/>
                  <a:pt x="10680" y="38243"/>
                </a:cubicBezTo>
                <a:cubicBezTo>
                  <a:pt x="10704" y="38124"/>
                  <a:pt x="10632" y="38005"/>
                  <a:pt x="10513" y="37969"/>
                </a:cubicBezTo>
                <a:cubicBezTo>
                  <a:pt x="10492" y="37963"/>
                  <a:pt x="10472" y="37960"/>
                  <a:pt x="10451" y="37960"/>
                </a:cubicBezTo>
                <a:cubicBezTo>
                  <a:pt x="10355" y="37960"/>
                  <a:pt x="10269" y="38026"/>
                  <a:pt x="10239" y="38124"/>
                </a:cubicBezTo>
                <a:cubicBezTo>
                  <a:pt x="10216" y="38231"/>
                  <a:pt x="9680" y="40303"/>
                  <a:pt x="9894" y="41791"/>
                </a:cubicBezTo>
                <a:cubicBezTo>
                  <a:pt x="9858" y="41744"/>
                  <a:pt x="9835" y="41708"/>
                  <a:pt x="9811" y="41660"/>
                </a:cubicBezTo>
                <a:cubicBezTo>
                  <a:pt x="9525" y="41148"/>
                  <a:pt x="9311" y="40565"/>
                  <a:pt x="9156" y="39934"/>
                </a:cubicBezTo>
                <a:cubicBezTo>
                  <a:pt x="8513" y="37255"/>
                  <a:pt x="9061" y="34409"/>
                  <a:pt x="10644" y="32111"/>
                </a:cubicBezTo>
                <a:cubicBezTo>
                  <a:pt x="12240" y="29802"/>
                  <a:pt x="14728" y="28278"/>
                  <a:pt x="17490" y="27932"/>
                </a:cubicBezTo>
                <a:cubicBezTo>
                  <a:pt x="18074" y="27849"/>
                  <a:pt x="18609" y="27825"/>
                  <a:pt x="19050" y="27825"/>
                </a:cubicBezTo>
                <a:close/>
                <a:moveTo>
                  <a:pt x="9668" y="0"/>
                </a:moveTo>
                <a:cubicBezTo>
                  <a:pt x="9644" y="0"/>
                  <a:pt x="9620" y="0"/>
                  <a:pt x="9608" y="12"/>
                </a:cubicBezTo>
                <a:lnTo>
                  <a:pt x="9585" y="12"/>
                </a:lnTo>
                <a:cubicBezTo>
                  <a:pt x="9573" y="24"/>
                  <a:pt x="9549" y="24"/>
                  <a:pt x="9537" y="36"/>
                </a:cubicBezTo>
                <a:lnTo>
                  <a:pt x="9537" y="48"/>
                </a:lnTo>
                <a:cubicBezTo>
                  <a:pt x="9513" y="60"/>
                  <a:pt x="9501" y="72"/>
                  <a:pt x="9489" y="84"/>
                </a:cubicBezTo>
                <a:cubicBezTo>
                  <a:pt x="9489" y="96"/>
                  <a:pt x="9489" y="96"/>
                  <a:pt x="9477" y="96"/>
                </a:cubicBezTo>
                <a:cubicBezTo>
                  <a:pt x="9477" y="107"/>
                  <a:pt x="9477" y="107"/>
                  <a:pt x="9477" y="107"/>
                </a:cubicBezTo>
                <a:cubicBezTo>
                  <a:pt x="9465" y="119"/>
                  <a:pt x="9454" y="143"/>
                  <a:pt x="9454" y="155"/>
                </a:cubicBezTo>
                <a:cubicBezTo>
                  <a:pt x="9454" y="155"/>
                  <a:pt x="9454" y="167"/>
                  <a:pt x="9454" y="167"/>
                </a:cubicBezTo>
                <a:cubicBezTo>
                  <a:pt x="9442" y="191"/>
                  <a:pt x="9442" y="215"/>
                  <a:pt x="9442" y="227"/>
                </a:cubicBezTo>
                <a:lnTo>
                  <a:pt x="9442" y="238"/>
                </a:lnTo>
                <a:cubicBezTo>
                  <a:pt x="9442" y="250"/>
                  <a:pt x="9454" y="274"/>
                  <a:pt x="9454" y="298"/>
                </a:cubicBezTo>
                <a:cubicBezTo>
                  <a:pt x="9454" y="298"/>
                  <a:pt x="9454" y="298"/>
                  <a:pt x="9465" y="310"/>
                </a:cubicBezTo>
                <a:cubicBezTo>
                  <a:pt x="9465" y="322"/>
                  <a:pt x="9477" y="346"/>
                  <a:pt x="9489" y="358"/>
                </a:cubicBezTo>
                <a:cubicBezTo>
                  <a:pt x="9489" y="358"/>
                  <a:pt x="9489" y="369"/>
                  <a:pt x="9501" y="369"/>
                </a:cubicBezTo>
                <a:cubicBezTo>
                  <a:pt x="11954" y="3298"/>
                  <a:pt x="11251" y="8168"/>
                  <a:pt x="11251" y="8204"/>
                </a:cubicBezTo>
                <a:cubicBezTo>
                  <a:pt x="10775" y="10502"/>
                  <a:pt x="10513" y="13740"/>
                  <a:pt x="11954" y="16121"/>
                </a:cubicBezTo>
                <a:cubicBezTo>
                  <a:pt x="12049" y="16276"/>
                  <a:pt x="12144" y="16407"/>
                  <a:pt x="12252" y="16550"/>
                </a:cubicBezTo>
                <a:cubicBezTo>
                  <a:pt x="10374" y="15714"/>
                  <a:pt x="8266" y="15452"/>
                  <a:pt x="6346" y="15452"/>
                </a:cubicBezTo>
                <a:cubicBezTo>
                  <a:pt x="5612" y="15452"/>
                  <a:pt x="4906" y="15491"/>
                  <a:pt x="4251" y="15550"/>
                </a:cubicBezTo>
                <a:cubicBezTo>
                  <a:pt x="4247" y="15550"/>
                  <a:pt x="4191" y="15552"/>
                  <a:pt x="4092" y="15552"/>
                </a:cubicBezTo>
                <a:cubicBezTo>
                  <a:pt x="3480" y="15552"/>
                  <a:pt x="1255" y="15481"/>
                  <a:pt x="393" y="14454"/>
                </a:cubicBezTo>
                <a:cubicBezTo>
                  <a:pt x="381" y="14431"/>
                  <a:pt x="357" y="14419"/>
                  <a:pt x="345" y="14407"/>
                </a:cubicBezTo>
                <a:lnTo>
                  <a:pt x="333" y="14407"/>
                </a:lnTo>
                <a:cubicBezTo>
                  <a:pt x="321" y="14395"/>
                  <a:pt x="298" y="14383"/>
                  <a:pt x="274" y="14383"/>
                </a:cubicBezTo>
                <a:cubicBezTo>
                  <a:pt x="262" y="14377"/>
                  <a:pt x="250" y="14374"/>
                  <a:pt x="240" y="14374"/>
                </a:cubicBezTo>
                <a:cubicBezTo>
                  <a:pt x="229" y="14374"/>
                  <a:pt x="220" y="14377"/>
                  <a:pt x="214" y="14383"/>
                </a:cubicBezTo>
                <a:lnTo>
                  <a:pt x="202" y="14383"/>
                </a:lnTo>
                <a:cubicBezTo>
                  <a:pt x="179" y="14383"/>
                  <a:pt x="155" y="14383"/>
                  <a:pt x="131" y="14395"/>
                </a:cubicBezTo>
                <a:cubicBezTo>
                  <a:pt x="131" y="14395"/>
                  <a:pt x="131" y="14407"/>
                  <a:pt x="131" y="14407"/>
                </a:cubicBezTo>
                <a:cubicBezTo>
                  <a:pt x="119" y="14407"/>
                  <a:pt x="107" y="14407"/>
                  <a:pt x="107" y="14419"/>
                </a:cubicBezTo>
                <a:cubicBezTo>
                  <a:pt x="71" y="14431"/>
                  <a:pt x="48" y="14466"/>
                  <a:pt x="36" y="14490"/>
                </a:cubicBezTo>
                <a:cubicBezTo>
                  <a:pt x="36" y="14502"/>
                  <a:pt x="24" y="14502"/>
                  <a:pt x="24" y="14502"/>
                </a:cubicBezTo>
                <a:cubicBezTo>
                  <a:pt x="12" y="14526"/>
                  <a:pt x="12" y="14550"/>
                  <a:pt x="12" y="14562"/>
                </a:cubicBezTo>
                <a:cubicBezTo>
                  <a:pt x="12" y="14574"/>
                  <a:pt x="0" y="14574"/>
                  <a:pt x="0" y="14574"/>
                </a:cubicBezTo>
                <a:cubicBezTo>
                  <a:pt x="0" y="14597"/>
                  <a:pt x="0" y="14621"/>
                  <a:pt x="12" y="14645"/>
                </a:cubicBezTo>
                <a:cubicBezTo>
                  <a:pt x="12" y="14693"/>
                  <a:pt x="250" y="15848"/>
                  <a:pt x="1524" y="16967"/>
                </a:cubicBezTo>
                <a:cubicBezTo>
                  <a:pt x="3423" y="18647"/>
                  <a:pt x="6303" y="19048"/>
                  <a:pt x="8576" y="19048"/>
                </a:cubicBezTo>
                <a:cubicBezTo>
                  <a:pt x="8783" y="19048"/>
                  <a:pt x="8984" y="19044"/>
                  <a:pt x="9180" y="19038"/>
                </a:cubicBezTo>
                <a:cubicBezTo>
                  <a:pt x="9215" y="19050"/>
                  <a:pt x="13121" y="19169"/>
                  <a:pt x="15716" y="21277"/>
                </a:cubicBezTo>
                <a:cubicBezTo>
                  <a:pt x="14795" y="20887"/>
                  <a:pt x="13793" y="20691"/>
                  <a:pt x="12711" y="20691"/>
                </a:cubicBezTo>
                <a:cubicBezTo>
                  <a:pt x="12074" y="20691"/>
                  <a:pt x="11409" y="20759"/>
                  <a:pt x="10716" y="20896"/>
                </a:cubicBezTo>
                <a:cubicBezTo>
                  <a:pt x="9549" y="21134"/>
                  <a:pt x="8370" y="21574"/>
                  <a:pt x="7203" y="22217"/>
                </a:cubicBezTo>
                <a:cubicBezTo>
                  <a:pt x="6227" y="22753"/>
                  <a:pt x="4810" y="23479"/>
                  <a:pt x="3536" y="23932"/>
                </a:cubicBezTo>
                <a:cubicBezTo>
                  <a:pt x="3155" y="24063"/>
                  <a:pt x="2869" y="24396"/>
                  <a:pt x="2786" y="24801"/>
                </a:cubicBezTo>
                <a:cubicBezTo>
                  <a:pt x="2715" y="25206"/>
                  <a:pt x="2858" y="25599"/>
                  <a:pt x="3167" y="25873"/>
                </a:cubicBezTo>
                <a:cubicBezTo>
                  <a:pt x="3250" y="25944"/>
                  <a:pt x="3334" y="26015"/>
                  <a:pt x="3429" y="26099"/>
                </a:cubicBezTo>
                <a:cubicBezTo>
                  <a:pt x="3953" y="26515"/>
                  <a:pt x="4632" y="26980"/>
                  <a:pt x="5465" y="27385"/>
                </a:cubicBezTo>
                <a:lnTo>
                  <a:pt x="5477" y="27385"/>
                </a:lnTo>
                <a:cubicBezTo>
                  <a:pt x="6775" y="28016"/>
                  <a:pt x="8465" y="28504"/>
                  <a:pt x="10537" y="28504"/>
                </a:cubicBezTo>
                <a:cubicBezTo>
                  <a:pt x="11775" y="28504"/>
                  <a:pt x="13145" y="28337"/>
                  <a:pt x="14657" y="27920"/>
                </a:cubicBezTo>
                <a:cubicBezTo>
                  <a:pt x="14669" y="27909"/>
                  <a:pt x="15681" y="27599"/>
                  <a:pt x="17133" y="27539"/>
                </a:cubicBezTo>
                <a:lnTo>
                  <a:pt x="17133" y="27539"/>
                </a:lnTo>
                <a:cubicBezTo>
                  <a:pt x="14371" y="27968"/>
                  <a:pt x="11882" y="29540"/>
                  <a:pt x="10275" y="31861"/>
                </a:cubicBezTo>
                <a:cubicBezTo>
                  <a:pt x="8620" y="34266"/>
                  <a:pt x="8049" y="37243"/>
                  <a:pt x="8715" y="40041"/>
                </a:cubicBezTo>
                <a:cubicBezTo>
                  <a:pt x="8882" y="40720"/>
                  <a:pt x="9120" y="41339"/>
                  <a:pt x="9418" y="41886"/>
                </a:cubicBezTo>
                <a:cubicBezTo>
                  <a:pt x="9608" y="42232"/>
                  <a:pt x="9954" y="42446"/>
                  <a:pt x="10347" y="42470"/>
                </a:cubicBezTo>
                <a:lnTo>
                  <a:pt x="10406" y="42470"/>
                </a:lnTo>
                <a:cubicBezTo>
                  <a:pt x="10763" y="42470"/>
                  <a:pt x="11109" y="42291"/>
                  <a:pt x="11311" y="41982"/>
                </a:cubicBezTo>
                <a:cubicBezTo>
                  <a:pt x="11894" y="41136"/>
                  <a:pt x="12775" y="40291"/>
                  <a:pt x="13954" y="39469"/>
                </a:cubicBezTo>
                <a:cubicBezTo>
                  <a:pt x="14299" y="39219"/>
                  <a:pt x="14680" y="39005"/>
                  <a:pt x="15061" y="38791"/>
                </a:cubicBezTo>
                <a:cubicBezTo>
                  <a:pt x="16157" y="38184"/>
                  <a:pt x="18729" y="36421"/>
                  <a:pt x="20003" y="32909"/>
                </a:cubicBezTo>
                <a:cubicBezTo>
                  <a:pt x="20776" y="35195"/>
                  <a:pt x="22908" y="36910"/>
                  <a:pt x="25396" y="37160"/>
                </a:cubicBezTo>
                <a:cubicBezTo>
                  <a:pt x="25899" y="37215"/>
                  <a:pt x="26429" y="37242"/>
                  <a:pt x="26984" y="37242"/>
                </a:cubicBezTo>
                <a:cubicBezTo>
                  <a:pt x="27507" y="37242"/>
                  <a:pt x="28050" y="37218"/>
                  <a:pt x="28611" y="37172"/>
                </a:cubicBezTo>
                <a:cubicBezTo>
                  <a:pt x="28979" y="37139"/>
                  <a:pt x="29346" y="37123"/>
                  <a:pt x="29710" y="37123"/>
                </a:cubicBezTo>
                <a:cubicBezTo>
                  <a:pt x="30549" y="37123"/>
                  <a:pt x="31374" y="37208"/>
                  <a:pt x="32171" y="37374"/>
                </a:cubicBezTo>
                <a:cubicBezTo>
                  <a:pt x="32373" y="37410"/>
                  <a:pt x="32647" y="37469"/>
                  <a:pt x="32909" y="37553"/>
                </a:cubicBezTo>
                <a:cubicBezTo>
                  <a:pt x="33016" y="37576"/>
                  <a:pt x="33111" y="37588"/>
                  <a:pt x="33218" y="37588"/>
                </a:cubicBezTo>
                <a:cubicBezTo>
                  <a:pt x="33540" y="37588"/>
                  <a:pt x="33849" y="37445"/>
                  <a:pt x="34064" y="37183"/>
                </a:cubicBezTo>
                <a:cubicBezTo>
                  <a:pt x="34350" y="36838"/>
                  <a:pt x="34385" y="36374"/>
                  <a:pt x="34183" y="35981"/>
                </a:cubicBezTo>
                <a:cubicBezTo>
                  <a:pt x="33004" y="33743"/>
                  <a:pt x="30932" y="30790"/>
                  <a:pt x="27587" y="29004"/>
                </a:cubicBezTo>
                <a:cubicBezTo>
                  <a:pt x="31230" y="28659"/>
                  <a:pt x="33802" y="27123"/>
                  <a:pt x="34088" y="26956"/>
                </a:cubicBezTo>
                <a:cubicBezTo>
                  <a:pt x="35451" y="26455"/>
                  <a:pt x="36545" y="26325"/>
                  <a:pt x="37304" y="26325"/>
                </a:cubicBezTo>
                <a:cubicBezTo>
                  <a:pt x="37446" y="26325"/>
                  <a:pt x="37577" y="26329"/>
                  <a:pt x="37695" y="26337"/>
                </a:cubicBezTo>
                <a:cubicBezTo>
                  <a:pt x="37716" y="26338"/>
                  <a:pt x="37737" y="26339"/>
                  <a:pt x="37758" y="26339"/>
                </a:cubicBezTo>
                <a:cubicBezTo>
                  <a:pt x="38043" y="26339"/>
                  <a:pt x="38302" y="26188"/>
                  <a:pt x="38457" y="25944"/>
                </a:cubicBezTo>
                <a:cubicBezTo>
                  <a:pt x="38624" y="25682"/>
                  <a:pt x="38636" y="25372"/>
                  <a:pt x="38493" y="25099"/>
                </a:cubicBezTo>
                <a:cubicBezTo>
                  <a:pt x="38410" y="24956"/>
                  <a:pt x="38314" y="24813"/>
                  <a:pt x="38219" y="24670"/>
                </a:cubicBezTo>
                <a:cubicBezTo>
                  <a:pt x="38219" y="24670"/>
                  <a:pt x="38219" y="24658"/>
                  <a:pt x="38207" y="24658"/>
                </a:cubicBezTo>
                <a:cubicBezTo>
                  <a:pt x="37362" y="23384"/>
                  <a:pt x="36005" y="22372"/>
                  <a:pt x="34171" y="21670"/>
                </a:cubicBezTo>
                <a:cubicBezTo>
                  <a:pt x="32886" y="21177"/>
                  <a:pt x="31544" y="20933"/>
                  <a:pt x="30209" y="20933"/>
                </a:cubicBezTo>
                <a:cubicBezTo>
                  <a:pt x="28574" y="20933"/>
                  <a:pt x="26950" y="21299"/>
                  <a:pt x="25456" y="22027"/>
                </a:cubicBezTo>
                <a:cubicBezTo>
                  <a:pt x="25777" y="20741"/>
                  <a:pt x="25813" y="19336"/>
                  <a:pt x="25587" y="17836"/>
                </a:cubicBezTo>
                <a:cubicBezTo>
                  <a:pt x="25396" y="16586"/>
                  <a:pt x="24920" y="15336"/>
                  <a:pt x="24134" y="14026"/>
                </a:cubicBezTo>
                <a:cubicBezTo>
                  <a:pt x="23634" y="13192"/>
                  <a:pt x="23396" y="12442"/>
                  <a:pt x="23265" y="11966"/>
                </a:cubicBezTo>
                <a:cubicBezTo>
                  <a:pt x="23181" y="11633"/>
                  <a:pt x="22943" y="11359"/>
                  <a:pt x="22610" y="11252"/>
                </a:cubicBezTo>
                <a:cubicBezTo>
                  <a:pt x="22512" y="11219"/>
                  <a:pt x="22410" y="11203"/>
                  <a:pt x="22308" y="11203"/>
                </a:cubicBezTo>
                <a:cubicBezTo>
                  <a:pt x="22078" y="11203"/>
                  <a:pt x="21847" y="11285"/>
                  <a:pt x="21657" y="11442"/>
                </a:cubicBezTo>
                <a:cubicBezTo>
                  <a:pt x="21419" y="11633"/>
                  <a:pt x="21193" y="11823"/>
                  <a:pt x="20979" y="12026"/>
                </a:cubicBezTo>
                <a:cubicBezTo>
                  <a:pt x="20967" y="12026"/>
                  <a:pt x="20967" y="12038"/>
                  <a:pt x="20955" y="12049"/>
                </a:cubicBezTo>
                <a:cubicBezTo>
                  <a:pt x="17228" y="15419"/>
                  <a:pt x="16478" y="18622"/>
                  <a:pt x="16740" y="21074"/>
                </a:cubicBezTo>
                <a:cubicBezTo>
                  <a:pt x="16466" y="20372"/>
                  <a:pt x="15931" y="19324"/>
                  <a:pt x="14907" y="18324"/>
                </a:cubicBezTo>
                <a:cubicBezTo>
                  <a:pt x="14704" y="18122"/>
                  <a:pt x="14490" y="17943"/>
                  <a:pt x="14276" y="17764"/>
                </a:cubicBezTo>
                <a:cubicBezTo>
                  <a:pt x="14276" y="17753"/>
                  <a:pt x="14264" y="17729"/>
                  <a:pt x="14264" y="17717"/>
                </a:cubicBezTo>
                <a:cubicBezTo>
                  <a:pt x="14264" y="17705"/>
                  <a:pt x="14252" y="17693"/>
                  <a:pt x="14252" y="17693"/>
                </a:cubicBezTo>
                <a:cubicBezTo>
                  <a:pt x="14240" y="17681"/>
                  <a:pt x="14240" y="17669"/>
                  <a:pt x="14228" y="17657"/>
                </a:cubicBezTo>
                <a:cubicBezTo>
                  <a:pt x="13228" y="16467"/>
                  <a:pt x="13811" y="13692"/>
                  <a:pt x="13823" y="13681"/>
                </a:cubicBezTo>
                <a:cubicBezTo>
                  <a:pt x="14692" y="10514"/>
                  <a:pt x="15240" y="6049"/>
                  <a:pt x="12942" y="2703"/>
                </a:cubicBezTo>
                <a:cubicBezTo>
                  <a:pt x="11561" y="679"/>
                  <a:pt x="9811" y="36"/>
                  <a:pt x="9739" y="12"/>
                </a:cubicBezTo>
                <a:cubicBezTo>
                  <a:pt x="9716" y="0"/>
                  <a:pt x="9692" y="0"/>
                  <a:pt x="9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1679F137-2A30-407A-8F9C-66FAF94AE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730" y="4755755"/>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48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47"/>
          <p:cNvSpPr/>
          <p:nvPr/>
        </p:nvSpPr>
        <p:spPr>
          <a:xfrm>
            <a:off x="0" y="1420950"/>
            <a:ext cx="9216900" cy="3236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47"/>
          <p:cNvSpPr/>
          <p:nvPr/>
        </p:nvSpPr>
        <p:spPr>
          <a:xfrm>
            <a:off x="3361375" y="3239201"/>
            <a:ext cx="2652417"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9" name="Google Shape;319;p47"/>
          <p:cNvSpPr/>
          <p:nvPr/>
        </p:nvSpPr>
        <p:spPr>
          <a:xfrm>
            <a:off x="6395944" y="3241099"/>
            <a:ext cx="2561953"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1" name="Google Shape;321;p47"/>
          <p:cNvSpPr/>
          <p:nvPr/>
        </p:nvSpPr>
        <p:spPr>
          <a:xfrm>
            <a:off x="285355" y="3239210"/>
            <a:ext cx="2562134"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23" name="Google Shape;323;p47"/>
          <p:cNvGrpSpPr/>
          <p:nvPr/>
        </p:nvGrpSpPr>
        <p:grpSpPr>
          <a:xfrm>
            <a:off x="334122" y="2397204"/>
            <a:ext cx="8623775" cy="218752"/>
            <a:chOff x="857973" y="2939025"/>
            <a:chExt cx="7864820" cy="199500"/>
          </a:xfrm>
        </p:grpSpPr>
        <p:cxnSp>
          <p:nvCxnSpPr>
            <p:cNvPr id="324" name="Google Shape;324;p47"/>
            <p:cNvCxnSpPr/>
            <p:nvPr/>
          </p:nvCxnSpPr>
          <p:spPr>
            <a:xfrm>
              <a:off x="11650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5" name="Google Shape;325;p47"/>
            <p:cNvCxnSpPr/>
            <p:nvPr/>
          </p:nvCxnSpPr>
          <p:spPr>
            <a:xfrm>
              <a:off x="1472214"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47"/>
            <p:cNvCxnSpPr/>
            <p:nvPr/>
          </p:nvCxnSpPr>
          <p:spPr>
            <a:xfrm>
              <a:off x="258038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7" name="Google Shape;327;p47"/>
            <p:cNvCxnSpPr/>
            <p:nvPr/>
          </p:nvCxnSpPr>
          <p:spPr>
            <a:xfrm>
              <a:off x="288750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8" name="Google Shape;328;p47"/>
            <p:cNvCxnSpPr/>
            <p:nvPr/>
          </p:nvCxnSpPr>
          <p:spPr>
            <a:xfrm>
              <a:off x="319462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47"/>
            <p:cNvCxnSpPr/>
            <p:nvPr/>
          </p:nvCxnSpPr>
          <p:spPr>
            <a:xfrm>
              <a:off x="4423105"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0" name="Google Shape;330;p47"/>
            <p:cNvCxnSpPr/>
            <p:nvPr/>
          </p:nvCxnSpPr>
          <p:spPr>
            <a:xfrm>
              <a:off x="503734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1" name="Google Shape;331;p47"/>
            <p:cNvCxnSpPr/>
            <p:nvPr/>
          </p:nvCxnSpPr>
          <p:spPr>
            <a:xfrm>
              <a:off x="473022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2" name="Google Shape;332;p47"/>
            <p:cNvCxnSpPr/>
            <p:nvPr/>
          </p:nvCxnSpPr>
          <p:spPr>
            <a:xfrm>
              <a:off x="626582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3" name="Google Shape;333;p47"/>
            <p:cNvCxnSpPr/>
            <p:nvPr/>
          </p:nvCxnSpPr>
          <p:spPr>
            <a:xfrm>
              <a:off x="657294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4" name="Google Shape;334;p47"/>
            <p:cNvCxnSpPr/>
            <p:nvPr/>
          </p:nvCxnSpPr>
          <p:spPr>
            <a:xfrm>
              <a:off x="6880070"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5" name="Google Shape;335;p47"/>
            <p:cNvCxnSpPr/>
            <p:nvPr/>
          </p:nvCxnSpPr>
          <p:spPr>
            <a:xfrm>
              <a:off x="810855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6" name="Google Shape;336;p47"/>
            <p:cNvCxnSpPr/>
            <p:nvPr/>
          </p:nvCxnSpPr>
          <p:spPr>
            <a:xfrm>
              <a:off x="841567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7" name="Google Shape;337;p47"/>
            <p:cNvCxnSpPr/>
            <p:nvPr/>
          </p:nvCxnSpPr>
          <p:spPr>
            <a:xfrm>
              <a:off x="87227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8" name="Google Shape;338;p47"/>
            <p:cNvCxnSpPr/>
            <p:nvPr/>
          </p:nvCxnSpPr>
          <p:spPr>
            <a:xfrm>
              <a:off x="857973" y="2939025"/>
              <a:ext cx="0" cy="199500"/>
            </a:xfrm>
            <a:prstGeom prst="straightConnector1">
              <a:avLst/>
            </a:prstGeom>
            <a:noFill/>
            <a:ln w="19050" cap="flat" cmpd="sng">
              <a:solidFill>
                <a:schemeClr val="dk2"/>
              </a:solidFill>
              <a:prstDash val="solid"/>
              <a:round/>
              <a:headEnd type="none" w="med" len="med"/>
              <a:tailEnd type="none" w="med" len="med"/>
            </a:ln>
          </p:spPr>
        </p:cxnSp>
      </p:grpSp>
      <p:sp>
        <p:nvSpPr>
          <p:cNvPr id="339" name="Google Shape;339;p47"/>
          <p:cNvSpPr txBox="1"/>
          <p:nvPr/>
        </p:nvSpPr>
        <p:spPr>
          <a:xfrm>
            <a:off x="764345" y="3375377"/>
            <a:ext cx="1569900" cy="2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lt2"/>
                </a:solidFill>
                <a:latin typeface="Source Serif Pro"/>
                <a:ea typeface="Source Serif Pro"/>
                <a:cs typeface="Source Serif Pro"/>
                <a:sym typeface="Source Serif Pro"/>
              </a:rPr>
              <a:t>Groundnut</a:t>
            </a:r>
            <a:endParaRPr sz="1800" b="1" dirty="0">
              <a:solidFill>
                <a:schemeClr val="lt2"/>
              </a:solidFill>
              <a:latin typeface="Source Serif Pro"/>
              <a:ea typeface="Source Serif Pro"/>
              <a:cs typeface="Source Serif Pro"/>
              <a:sym typeface="Source Serif Pro"/>
            </a:endParaRPr>
          </a:p>
        </p:txBody>
      </p:sp>
      <p:sp>
        <p:nvSpPr>
          <p:cNvPr id="340" name="Google Shape;340;p47"/>
          <p:cNvSpPr txBox="1"/>
          <p:nvPr/>
        </p:nvSpPr>
        <p:spPr>
          <a:xfrm>
            <a:off x="243840" y="3618944"/>
            <a:ext cx="2652417"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0" i="0" dirty="0">
                <a:solidFill>
                  <a:srgbClr val="24292E"/>
                </a:solidFill>
                <a:effectLst/>
                <a:latin typeface="-apple-system"/>
              </a:rPr>
              <a:t>'Groundnut pods-Common’ &amp; 'Groundnut pods-Wet'</a:t>
            </a:r>
            <a:endParaRPr sz="1200" dirty="0">
              <a:solidFill>
                <a:srgbClr val="014023"/>
              </a:solidFill>
              <a:latin typeface="Open Sans"/>
              <a:ea typeface="Open Sans"/>
              <a:cs typeface="Open Sans"/>
              <a:sym typeface="Open Sans"/>
            </a:endParaRPr>
          </a:p>
        </p:txBody>
      </p:sp>
      <p:sp>
        <p:nvSpPr>
          <p:cNvPr id="341" name="Google Shape;341;p47"/>
          <p:cNvSpPr txBox="1"/>
          <p:nvPr/>
        </p:nvSpPr>
        <p:spPr>
          <a:xfrm>
            <a:off x="3836766" y="33116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800" b="1" dirty="0">
                <a:solidFill>
                  <a:schemeClr val="lt2"/>
                </a:solidFill>
                <a:latin typeface="Source Serif Pro"/>
                <a:ea typeface="Source Serif Pro"/>
                <a:cs typeface="Source Serif Pro"/>
                <a:sym typeface="Source Serif Pro"/>
              </a:rPr>
              <a:t>Maize</a:t>
            </a:r>
            <a:endParaRPr sz="1800" b="1" dirty="0">
              <a:solidFill>
                <a:schemeClr val="lt2"/>
              </a:solidFill>
              <a:latin typeface="Source Serif Pro"/>
              <a:ea typeface="Source Serif Pro"/>
              <a:cs typeface="Source Serif Pro"/>
              <a:sym typeface="Source Serif Pro"/>
            </a:endParaRPr>
          </a:p>
        </p:txBody>
      </p:sp>
      <p:sp>
        <p:nvSpPr>
          <p:cNvPr id="342" name="Google Shape;342;p47"/>
          <p:cNvSpPr txBox="1"/>
          <p:nvPr/>
        </p:nvSpPr>
        <p:spPr>
          <a:xfrm>
            <a:off x="3312607" y="3444277"/>
            <a:ext cx="2791444"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0" i="0" dirty="0">
                <a:solidFill>
                  <a:srgbClr val="24292E"/>
                </a:solidFill>
                <a:effectLst/>
                <a:latin typeface="-apple-system"/>
              </a:rPr>
              <a:t>'Maize-Common’, </a:t>
            </a:r>
          </a:p>
          <a:p>
            <a:pPr marL="0" lvl="0" indent="0" algn="ctr" rtl="0">
              <a:spcBef>
                <a:spcPts val="0"/>
              </a:spcBef>
              <a:spcAft>
                <a:spcPts val="0"/>
              </a:spcAft>
              <a:buNone/>
            </a:pPr>
            <a:r>
              <a:rPr lang="en-IN" sz="1600" b="0" i="0" dirty="0">
                <a:solidFill>
                  <a:srgbClr val="24292E"/>
                </a:solidFill>
                <a:effectLst/>
                <a:latin typeface="-apple-system"/>
              </a:rPr>
              <a:t>'Maize-Hybrid Old’ &amp; </a:t>
            </a:r>
          </a:p>
          <a:p>
            <a:pPr marL="0" lvl="0" indent="0" algn="ctr" rtl="0">
              <a:spcBef>
                <a:spcPts val="0"/>
              </a:spcBef>
              <a:spcAft>
                <a:spcPts val="0"/>
              </a:spcAft>
              <a:buNone/>
            </a:pPr>
            <a:r>
              <a:rPr lang="en-IN" sz="1600" b="0" i="0" dirty="0">
                <a:solidFill>
                  <a:srgbClr val="24292E"/>
                </a:solidFill>
                <a:effectLst/>
                <a:latin typeface="-apple-system"/>
              </a:rPr>
              <a:t>'Maize-Hybrid New'</a:t>
            </a:r>
            <a:endParaRPr sz="1200" dirty="0">
              <a:solidFill>
                <a:srgbClr val="014023"/>
              </a:solidFill>
              <a:latin typeface="Open Sans"/>
              <a:ea typeface="Open Sans"/>
              <a:cs typeface="Open Sans"/>
              <a:sym typeface="Open Sans"/>
            </a:endParaRPr>
          </a:p>
        </p:txBody>
      </p:sp>
      <p:sp>
        <p:nvSpPr>
          <p:cNvPr id="343" name="Google Shape;343;p47"/>
          <p:cNvSpPr txBox="1"/>
          <p:nvPr/>
        </p:nvSpPr>
        <p:spPr>
          <a:xfrm>
            <a:off x="6848748"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800" b="1" dirty="0">
                <a:solidFill>
                  <a:schemeClr val="lt2"/>
                </a:solidFill>
                <a:latin typeface="Source Serif Pro"/>
                <a:ea typeface="Source Serif Pro"/>
                <a:cs typeface="Source Serif Pro"/>
                <a:sym typeface="Source Serif Pro"/>
              </a:rPr>
              <a:t>Bengal Gram</a:t>
            </a:r>
            <a:endParaRPr sz="1800" b="1" dirty="0">
              <a:solidFill>
                <a:schemeClr val="lt2"/>
              </a:solidFill>
              <a:latin typeface="Source Serif Pro"/>
              <a:ea typeface="Source Serif Pro"/>
              <a:cs typeface="Source Serif Pro"/>
              <a:sym typeface="Source Serif Pro"/>
            </a:endParaRPr>
          </a:p>
        </p:txBody>
      </p:sp>
      <p:sp>
        <p:nvSpPr>
          <p:cNvPr id="344" name="Google Shape;344;p47"/>
          <p:cNvSpPr txBox="1"/>
          <p:nvPr/>
        </p:nvSpPr>
        <p:spPr>
          <a:xfrm>
            <a:off x="6569169" y="3618948"/>
            <a:ext cx="2231631"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0" i="0" dirty="0">
                <a:solidFill>
                  <a:srgbClr val="24292E"/>
                </a:solidFill>
                <a:effectLst/>
                <a:latin typeface="-apple-system"/>
              </a:rPr>
              <a:t>'Bengal Gram-Common'</a:t>
            </a:r>
            <a:endParaRPr sz="1200" dirty="0">
              <a:solidFill>
                <a:srgbClr val="014023"/>
              </a:solidFill>
              <a:latin typeface="Open Sans"/>
              <a:ea typeface="Open Sans"/>
              <a:cs typeface="Open Sans"/>
              <a:sym typeface="Open Sans"/>
            </a:endParaRPr>
          </a:p>
        </p:txBody>
      </p:sp>
      <p:sp>
        <p:nvSpPr>
          <p:cNvPr id="347" name="Google Shape;347;p47"/>
          <p:cNvSpPr txBox="1">
            <a:spLocks noGrp="1"/>
          </p:cNvSpPr>
          <p:nvPr>
            <p:ph type="title"/>
          </p:nvPr>
        </p:nvSpPr>
        <p:spPr>
          <a:xfrm>
            <a:off x="701148" y="17061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Crops - Commodities </a:t>
            </a:r>
            <a:endParaRPr dirty="0"/>
          </a:p>
        </p:txBody>
      </p:sp>
      <p:pic>
        <p:nvPicPr>
          <p:cNvPr id="348" name="Google Shape;348;p47"/>
          <p:cNvPicPr preferRelativeResize="0"/>
          <p:nvPr/>
        </p:nvPicPr>
        <p:blipFill rotWithShape="1">
          <a:blip r:embed="rId4">
            <a:alphaModFix/>
          </a:blip>
          <a:srcRect l="16865" r="16865"/>
          <a:stretch/>
        </p:blipFill>
        <p:spPr>
          <a:xfrm>
            <a:off x="1186991" y="2116125"/>
            <a:ext cx="830359" cy="694800"/>
          </a:xfrm>
          <a:prstGeom prst="ellipse">
            <a:avLst/>
          </a:prstGeom>
          <a:noFill/>
          <a:ln>
            <a:noFill/>
          </a:ln>
        </p:spPr>
      </p:pic>
      <p:pic>
        <p:nvPicPr>
          <p:cNvPr id="349" name="Google Shape;349;p47"/>
          <p:cNvPicPr preferRelativeResize="0"/>
          <p:nvPr/>
        </p:nvPicPr>
        <p:blipFill rotWithShape="1">
          <a:blip r:embed="rId5">
            <a:alphaModFix/>
          </a:blip>
          <a:srcRect l="16865" r="16865"/>
          <a:stretch/>
        </p:blipFill>
        <p:spPr>
          <a:xfrm>
            <a:off x="4164196" y="2141804"/>
            <a:ext cx="830360" cy="694800"/>
          </a:xfrm>
          <a:prstGeom prst="ellipse">
            <a:avLst/>
          </a:prstGeom>
          <a:noFill/>
          <a:ln>
            <a:noFill/>
          </a:ln>
        </p:spPr>
      </p:pic>
      <p:pic>
        <p:nvPicPr>
          <p:cNvPr id="350" name="Google Shape;350;p47"/>
          <p:cNvPicPr preferRelativeResize="0"/>
          <p:nvPr/>
        </p:nvPicPr>
        <p:blipFill rotWithShape="1">
          <a:blip r:embed="rId6">
            <a:alphaModFix/>
          </a:blip>
          <a:srcRect l="16865" r="16865"/>
          <a:stretch/>
        </p:blipFill>
        <p:spPr>
          <a:xfrm>
            <a:off x="7219935" y="2140739"/>
            <a:ext cx="830359" cy="694800"/>
          </a:xfrm>
          <a:prstGeom prst="ellipse">
            <a:avLst/>
          </a:prstGeom>
          <a:noFill/>
          <a:ln>
            <a:noFill/>
          </a:ln>
        </p:spPr>
      </p:pic>
      <p:sp>
        <p:nvSpPr>
          <p:cNvPr id="352" name="Google Shape;352;p47"/>
          <p:cNvSpPr/>
          <p:nvPr/>
        </p:nvSpPr>
        <p:spPr>
          <a:xfrm rot="2160277">
            <a:off x="126629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rot="2160277">
            <a:off x="4338716"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rot="2160277">
            <a:off x="738727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Picture 2" descr="360DigiTMG - Online Certification Training Courses">
            <a:extLst>
              <a:ext uri="{FF2B5EF4-FFF2-40B4-BE49-F238E27FC236}">
                <a16:creationId xmlns:a16="http://schemas.microsoft.com/office/drawing/2014/main" id="{833A057C-E8CE-4715-B656-D42B2FE244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41"/>
          <p:cNvSpPr txBox="1">
            <a:spLocks noGrp="1"/>
          </p:cNvSpPr>
          <p:nvPr>
            <p:ph type="subTitle" idx="4"/>
          </p:nvPr>
        </p:nvSpPr>
        <p:spPr>
          <a:xfrm>
            <a:off x="3989087" y="1347455"/>
            <a:ext cx="5154913" cy="722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IN" b="0" i="0" dirty="0">
                <a:solidFill>
                  <a:srgbClr val="24292E"/>
                </a:solidFill>
                <a:effectLst/>
                <a:latin typeface="-apple-system"/>
              </a:rPr>
              <a:t>We channelize the raw data to MySQL where the data is stored. Doing so helps us in future use. </a:t>
            </a:r>
          </a:p>
          <a:p>
            <a:pPr marL="285750" lvl="0" indent="-285750" algn="l" rtl="0">
              <a:spcBef>
                <a:spcPts val="0"/>
              </a:spcBef>
              <a:spcAft>
                <a:spcPts val="1600"/>
              </a:spcAft>
              <a:buFont typeface="Arial" panose="020B0604020202020204" pitchFamily="34" charset="0"/>
              <a:buChar char="•"/>
            </a:pPr>
            <a:r>
              <a:rPr lang="en-IN" dirty="0">
                <a:solidFill>
                  <a:srgbClr val="24292E"/>
                </a:solidFill>
                <a:latin typeface="-apple-system"/>
              </a:rPr>
              <a:t>Later we </a:t>
            </a:r>
            <a:r>
              <a:rPr lang="en-IN" b="0" i="0" dirty="0">
                <a:solidFill>
                  <a:srgbClr val="24292E"/>
                </a:solidFill>
                <a:effectLst/>
                <a:latin typeface="-apple-system"/>
              </a:rPr>
              <a:t>made a MySQL connection to our python editor for the implementation and to import our data</a:t>
            </a:r>
          </a:p>
          <a:p>
            <a:pPr marL="285750" lvl="0" indent="-285750" algn="l" rtl="0">
              <a:spcBef>
                <a:spcPts val="0"/>
              </a:spcBef>
              <a:spcAft>
                <a:spcPts val="1600"/>
              </a:spcAft>
              <a:buFont typeface="Arial" panose="020B0604020202020204" pitchFamily="34" charset="0"/>
              <a:buChar char="•"/>
            </a:pPr>
            <a:r>
              <a:rPr lang="en-IN" dirty="0">
                <a:solidFill>
                  <a:srgbClr val="24292E"/>
                </a:solidFill>
                <a:latin typeface="-apple-system"/>
              </a:rPr>
              <a:t>However, the data used for EDA in Tableau includes the direct Raw data for initial explanation of the data</a:t>
            </a:r>
            <a:endParaRPr lang="en-IN" dirty="0"/>
          </a:p>
        </p:txBody>
      </p:sp>
      <p:pic>
        <p:nvPicPr>
          <p:cNvPr id="240" name="Google Shape;240;p41"/>
          <p:cNvPicPr preferRelativeResize="0"/>
          <p:nvPr/>
        </p:nvPicPr>
        <p:blipFill rotWithShape="1">
          <a:blip r:embed="rId3">
            <a:alphaModFix/>
          </a:blip>
          <a:srcRect l="27176" r="22821"/>
          <a:stretch/>
        </p:blipFill>
        <p:spPr>
          <a:xfrm>
            <a:off x="-1" y="0"/>
            <a:ext cx="3812875" cy="5143500"/>
          </a:xfrm>
          <a:prstGeom prst="rect">
            <a:avLst/>
          </a:prstGeom>
          <a:noFill/>
          <a:ln>
            <a:noFill/>
          </a:ln>
        </p:spPr>
      </p:pic>
      <p:sp>
        <p:nvSpPr>
          <p:cNvPr id="241" name="Google Shape;241;p41"/>
          <p:cNvSpPr txBox="1">
            <a:spLocks noGrp="1"/>
          </p:cNvSpPr>
          <p:nvPr>
            <p:ph type="title"/>
          </p:nvPr>
        </p:nvSpPr>
        <p:spPr>
          <a:xfrm>
            <a:off x="4789784" y="165569"/>
            <a:ext cx="40131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Reading</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4" name="Google Shape;244;p41"/>
          <p:cNvSpPr/>
          <p:nvPr/>
        </p:nvSpPr>
        <p:spPr>
          <a:xfrm>
            <a:off x="3963058" y="904256"/>
            <a:ext cx="461656" cy="511356"/>
          </a:xfrm>
          <a:custGeom>
            <a:avLst/>
            <a:gdLst/>
            <a:ahLst/>
            <a:cxnLst/>
            <a:rect l="l" t="t" r="r" b="b"/>
            <a:pathLst>
              <a:path w="38636" h="42470" extrusionOk="0">
                <a:moveTo>
                  <a:pt x="11585" y="1774"/>
                </a:moveTo>
                <a:cubicBezTo>
                  <a:pt x="11918" y="2096"/>
                  <a:pt x="12275" y="2501"/>
                  <a:pt x="12597" y="2977"/>
                </a:cubicBezTo>
                <a:cubicBezTo>
                  <a:pt x="14323" y="5513"/>
                  <a:pt x="14597" y="9180"/>
                  <a:pt x="13383" y="13573"/>
                </a:cubicBezTo>
                <a:cubicBezTo>
                  <a:pt x="13371" y="13657"/>
                  <a:pt x="13085" y="14990"/>
                  <a:pt x="13252" y="16264"/>
                </a:cubicBezTo>
                <a:cubicBezTo>
                  <a:pt x="12121" y="13764"/>
                  <a:pt x="12894" y="10228"/>
                  <a:pt x="12894" y="10180"/>
                </a:cubicBezTo>
                <a:cubicBezTo>
                  <a:pt x="13942" y="6096"/>
                  <a:pt x="12775" y="3358"/>
                  <a:pt x="11585" y="1774"/>
                </a:cubicBezTo>
                <a:close/>
                <a:moveTo>
                  <a:pt x="10716" y="1429"/>
                </a:moveTo>
                <a:lnTo>
                  <a:pt x="10716" y="1429"/>
                </a:lnTo>
                <a:cubicBezTo>
                  <a:pt x="11966" y="2786"/>
                  <a:pt x="13621" y="5549"/>
                  <a:pt x="12466" y="10085"/>
                </a:cubicBezTo>
                <a:cubicBezTo>
                  <a:pt x="12454" y="10144"/>
                  <a:pt x="12156" y="11454"/>
                  <a:pt x="12180" y="13073"/>
                </a:cubicBezTo>
                <a:cubicBezTo>
                  <a:pt x="12204" y="14526"/>
                  <a:pt x="12478" y="15764"/>
                  <a:pt x="12978" y="16729"/>
                </a:cubicBezTo>
                <a:cubicBezTo>
                  <a:pt x="12764" y="16490"/>
                  <a:pt x="12537" y="16205"/>
                  <a:pt x="12323" y="15859"/>
                </a:cubicBezTo>
                <a:cubicBezTo>
                  <a:pt x="10966" y="13609"/>
                  <a:pt x="11228" y="10502"/>
                  <a:pt x="11692" y="8287"/>
                </a:cubicBezTo>
                <a:cubicBezTo>
                  <a:pt x="11692" y="8228"/>
                  <a:pt x="11882" y="6989"/>
                  <a:pt x="11751" y="5358"/>
                </a:cubicBezTo>
                <a:cubicBezTo>
                  <a:pt x="11656" y="4239"/>
                  <a:pt x="11394" y="2774"/>
                  <a:pt x="10716" y="1429"/>
                </a:cubicBezTo>
                <a:close/>
                <a:moveTo>
                  <a:pt x="1595" y="15657"/>
                </a:moveTo>
                <a:lnTo>
                  <a:pt x="1595" y="15657"/>
                </a:lnTo>
                <a:cubicBezTo>
                  <a:pt x="2552" y="15951"/>
                  <a:pt x="3581" y="15997"/>
                  <a:pt x="4042" y="15997"/>
                </a:cubicBezTo>
                <a:cubicBezTo>
                  <a:pt x="4178" y="15997"/>
                  <a:pt x="4265" y="15993"/>
                  <a:pt x="4286" y="15990"/>
                </a:cubicBezTo>
                <a:cubicBezTo>
                  <a:pt x="5005" y="15924"/>
                  <a:pt x="5699" y="15892"/>
                  <a:pt x="6367" y="15892"/>
                </a:cubicBezTo>
                <a:cubicBezTo>
                  <a:pt x="9916" y="15892"/>
                  <a:pt x="12730" y="16818"/>
                  <a:pt x="14573" y="18622"/>
                </a:cubicBezTo>
                <a:cubicBezTo>
                  <a:pt x="14966" y="19003"/>
                  <a:pt x="15276" y="19384"/>
                  <a:pt x="15538" y="19753"/>
                </a:cubicBezTo>
                <a:cubicBezTo>
                  <a:pt x="15383" y="19598"/>
                  <a:pt x="15204" y="19431"/>
                  <a:pt x="15026" y="19265"/>
                </a:cubicBezTo>
                <a:cubicBezTo>
                  <a:pt x="13838" y="18217"/>
                  <a:pt x="11778" y="17023"/>
                  <a:pt x="8554" y="17023"/>
                </a:cubicBezTo>
                <a:cubicBezTo>
                  <a:pt x="8223" y="17023"/>
                  <a:pt x="7880" y="17035"/>
                  <a:pt x="7525" y="17062"/>
                </a:cubicBezTo>
                <a:cubicBezTo>
                  <a:pt x="7518" y="17064"/>
                  <a:pt x="7397" y="17070"/>
                  <a:pt x="7189" y="17070"/>
                </a:cubicBezTo>
                <a:cubicBezTo>
                  <a:pt x="6236" y="17070"/>
                  <a:pt x="3462" y="16937"/>
                  <a:pt x="1595" y="15657"/>
                </a:cubicBezTo>
                <a:close/>
                <a:moveTo>
                  <a:pt x="1095" y="15848"/>
                </a:moveTo>
                <a:cubicBezTo>
                  <a:pt x="1953" y="16514"/>
                  <a:pt x="3131" y="16991"/>
                  <a:pt x="4560" y="17264"/>
                </a:cubicBezTo>
                <a:cubicBezTo>
                  <a:pt x="5712" y="17488"/>
                  <a:pt x="6728" y="17519"/>
                  <a:pt x="7230" y="17519"/>
                </a:cubicBezTo>
                <a:cubicBezTo>
                  <a:pt x="7423" y="17519"/>
                  <a:pt x="7541" y="17514"/>
                  <a:pt x="7560" y="17514"/>
                </a:cubicBezTo>
                <a:cubicBezTo>
                  <a:pt x="7907" y="17488"/>
                  <a:pt x="8241" y="17476"/>
                  <a:pt x="8562" y="17476"/>
                </a:cubicBezTo>
                <a:cubicBezTo>
                  <a:pt x="11633" y="17476"/>
                  <a:pt x="13584" y="18595"/>
                  <a:pt x="14716" y="19586"/>
                </a:cubicBezTo>
                <a:cubicBezTo>
                  <a:pt x="15157" y="19979"/>
                  <a:pt x="15514" y="20384"/>
                  <a:pt x="15788" y="20753"/>
                </a:cubicBezTo>
                <a:cubicBezTo>
                  <a:pt x="14585" y="19848"/>
                  <a:pt x="13168" y="19324"/>
                  <a:pt x="12073" y="19038"/>
                </a:cubicBezTo>
                <a:cubicBezTo>
                  <a:pt x="10489" y="18634"/>
                  <a:pt x="9239" y="18598"/>
                  <a:pt x="9180" y="18586"/>
                </a:cubicBezTo>
                <a:cubicBezTo>
                  <a:pt x="8980" y="18592"/>
                  <a:pt x="8774" y="18596"/>
                  <a:pt x="8563" y="18596"/>
                </a:cubicBezTo>
                <a:cubicBezTo>
                  <a:pt x="6380" y="18596"/>
                  <a:pt x="3648" y="18219"/>
                  <a:pt x="1845" y="16645"/>
                </a:cubicBezTo>
                <a:cubicBezTo>
                  <a:pt x="1536" y="16371"/>
                  <a:pt x="1286" y="16098"/>
                  <a:pt x="1095" y="15848"/>
                </a:cubicBezTo>
                <a:close/>
                <a:moveTo>
                  <a:pt x="22302" y="11652"/>
                </a:moveTo>
                <a:cubicBezTo>
                  <a:pt x="22360" y="11652"/>
                  <a:pt x="22419" y="11662"/>
                  <a:pt x="22479" y="11680"/>
                </a:cubicBezTo>
                <a:cubicBezTo>
                  <a:pt x="22658" y="11740"/>
                  <a:pt x="22789" y="11883"/>
                  <a:pt x="22836" y="12073"/>
                </a:cubicBezTo>
                <a:cubicBezTo>
                  <a:pt x="22967" y="12585"/>
                  <a:pt x="23229" y="13371"/>
                  <a:pt x="23753" y="14252"/>
                </a:cubicBezTo>
                <a:cubicBezTo>
                  <a:pt x="24027" y="14705"/>
                  <a:pt x="24253" y="15133"/>
                  <a:pt x="24444" y="15562"/>
                </a:cubicBezTo>
                <a:cubicBezTo>
                  <a:pt x="24432" y="15597"/>
                  <a:pt x="24420" y="15633"/>
                  <a:pt x="24420" y="15669"/>
                </a:cubicBezTo>
                <a:cubicBezTo>
                  <a:pt x="24420" y="15693"/>
                  <a:pt x="24539" y="18122"/>
                  <a:pt x="24241" y="19788"/>
                </a:cubicBezTo>
                <a:cubicBezTo>
                  <a:pt x="24217" y="19908"/>
                  <a:pt x="24301" y="20027"/>
                  <a:pt x="24420" y="20050"/>
                </a:cubicBezTo>
                <a:lnTo>
                  <a:pt x="24467" y="20050"/>
                </a:lnTo>
                <a:cubicBezTo>
                  <a:pt x="24575" y="20050"/>
                  <a:pt x="24658" y="19967"/>
                  <a:pt x="24682" y="19860"/>
                </a:cubicBezTo>
                <a:cubicBezTo>
                  <a:pt x="24860" y="18872"/>
                  <a:pt x="24896" y="17669"/>
                  <a:pt x="24896" y="16788"/>
                </a:cubicBezTo>
                <a:cubicBezTo>
                  <a:pt x="25003" y="17169"/>
                  <a:pt x="25086" y="17538"/>
                  <a:pt x="25146" y="17907"/>
                </a:cubicBezTo>
                <a:cubicBezTo>
                  <a:pt x="25384" y="19503"/>
                  <a:pt x="25313" y="20979"/>
                  <a:pt x="24920" y="22301"/>
                </a:cubicBezTo>
                <a:cubicBezTo>
                  <a:pt x="24884" y="22336"/>
                  <a:pt x="24836" y="22360"/>
                  <a:pt x="24789" y="22384"/>
                </a:cubicBezTo>
                <a:cubicBezTo>
                  <a:pt x="24741" y="22408"/>
                  <a:pt x="24682" y="22444"/>
                  <a:pt x="24634" y="22479"/>
                </a:cubicBezTo>
                <a:cubicBezTo>
                  <a:pt x="24575" y="22515"/>
                  <a:pt x="24527" y="22539"/>
                  <a:pt x="24467" y="22575"/>
                </a:cubicBezTo>
                <a:cubicBezTo>
                  <a:pt x="24408" y="22610"/>
                  <a:pt x="24360" y="22646"/>
                  <a:pt x="24301" y="22682"/>
                </a:cubicBezTo>
                <a:lnTo>
                  <a:pt x="24146" y="22789"/>
                </a:lnTo>
                <a:cubicBezTo>
                  <a:pt x="24098" y="22825"/>
                  <a:pt x="24039" y="22860"/>
                  <a:pt x="23991" y="22896"/>
                </a:cubicBezTo>
                <a:cubicBezTo>
                  <a:pt x="23932" y="22932"/>
                  <a:pt x="23884" y="22967"/>
                  <a:pt x="23836" y="23003"/>
                </a:cubicBezTo>
                <a:cubicBezTo>
                  <a:pt x="23777" y="23039"/>
                  <a:pt x="23729" y="23086"/>
                  <a:pt x="23682" y="23122"/>
                </a:cubicBezTo>
                <a:cubicBezTo>
                  <a:pt x="23634" y="23158"/>
                  <a:pt x="23574" y="23194"/>
                  <a:pt x="23527" y="23241"/>
                </a:cubicBezTo>
                <a:cubicBezTo>
                  <a:pt x="23479" y="23277"/>
                  <a:pt x="23432" y="23313"/>
                  <a:pt x="23384" y="23360"/>
                </a:cubicBezTo>
                <a:cubicBezTo>
                  <a:pt x="23336" y="23396"/>
                  <a:pt x="23289" y="23432"/>
                  <a:pt x="23241" y="23479"/>
                </a:cubicBezTo>
                <a:cubicBezTo>
                  <a:pt x="23181" y="23515"/>
                  <a:pt x="23134" y="23563"/>
                  <a:pt x="23086" y="23598"/>
                </a:cubicBezTo>
                <a:cubicBezTo>
                  <a:pt x="23039" y="23646"/>
                  <a:pt x="22991" y="23682"/>
                  <a:pt x="22943" y="23729"/>
                </a:cubicBezTo>
                <a:cubicBezTo>
                  <a:pt x="22896" y="23777"/>
                  <a:pt x="22860" y="23813"/>
                  <a:pt x="22812" y="23860"/>
                </a:cubicBezTo>
                <a:cubicBezTo>
                  <a:pt x="22765" y="23908"/>
                  <a:pt x="22717" y="23944"/>
                  <a:pt x="22670" y="23991"/>
                </a:cubicBezTo>
                <a:cubicBezTo>
                  <a:pt x="22622" y="24039"/>
                  <a:pt x="22586" y="24087"/>
                  <a:pt x="22539" y="24122"/>
                </a:cubicBezTo>
                <a:cubicBezTo>
                  <a:pt x="22491" y="24170"/>
                  <a:pt x="22443" y="24218"/>
                  <a:pt x="22408" y="24265"/>
                </a:cubicBezTo>
                <a:lnTo>
                  <a:pt x="22312" y="24360"/>
                </a:lnTo>
                <a:cubicBezTo>
                  <a:pt x="22860" y="22670"/>
                  <a:pt x="23170" y="20896"/>
                  <a:pt x="23336" y="19586"/>
                </a:cubicBezTo>
                <a:cubicBezTo>
                  <a:pt x="23360" y="19467"/>
                  <a:pt x="23265" y="19360"/>
                  <a:pt x="23146" y="19336"/>
                </a:cubicBezTo>
                <a:cubicBezTo>
                  <a:pt x="23138" y="19335"/>
                  <a:pt x="23131" y="19335"/>
                  <a:pt x="23123" y="19335"/>
                </a:cubicBezTo>
                <a:cubicBezTo>
                  <a:pt x="23012" y="19335"/>
                  <a:pt x="22907" y="19415"/>
                  <a:pt x="22896" y="19527"/>
                </a:cubicBezTo>
                <a:cubicBezTo>
                  <a:pt x="22693" y="21134"/>
                  <a:pt x="22265" y="23467"/>
                  <a:pt x="21443" y="25444"/>
                </a:cubicBezTo>
                <a:cubicBezTo>
                  <a:pt x="21443" y="25456"/>
                  <a:pt x="21431" y="25456"/>
                  <a:pt x="21431" y="25468"/>
                </a:cubicBezTo>
                <a:cubicBezTo>
                  <a:pt x="21396" y="25515"/>
                  <a:pt x="21360" y="25551"/>
                  <a:pt x="21336" y="25599"/>
                </a:cubicBezTo>
                <a:cubicBezTo>
                  <a:pt x="21288" y="25670"/>
                  <a:pt x="21253" y="25730"/>
                  <a:pt x="21205" y="25801"/>
                </a:cubicBezTo>
                <a:cubicBezTo>
                  <a:pt x="21181" y="25837"/>
                  <a:pt x="21157" y="25884"/>
                  <a:pt x="21122" y="25920"/>
                </a:cubicBezTo>
                <a:cubicBezTo>
                  <a:pt x="21074" y="25992"/>
                  <a:pt x="21038" y="26075"/>
                  <a:pt x="20991" y="26146"/>
                </a:cubicBezTo>
                <a:cubicBezTo>
                  <a:pt x="20967" y="26182"/>
                  <a:pt x="20943" y="26218"/>
                  <a:pt x="20931" y="26254"/>
                </a:cubicBezTo>
                <a:cubicBezTo>
                  <a:pt x="20872" y="26349"/>
                  <a:pt x="20812" y="26456"/>
                  <a:pt x="20753" y="26563"/>
                </a:cubicBezTo>
                <a:cubicBezTo>
                  <a:pt x="20610" y="20050"/>
                  <a:pt x="21919" y="15324"/>
                  <a:pt x="21931" y="15276"/>
                </a:cubicBezTo>
                <a:cubicBezTo>
                  <a:pt x="21967" y="15157"/>
                  <a:pt x="21896" y="15026"/>
                  <a:pt x="21777" y="15002"/>
                </a:cubicBezTo>
                <a:cubicBezTo>
                  <a:pt x="21756" y="14996"/>
                  <a:pt x="21734" y="14993"/>
                  <a:pt x="21714" y="14993"/>
                </a:cubicBezTo>
                <a:cubicBezTo>
                  <a:pt x="21615" y="14993"/>
                  <a:pt x="21522" y="15059"/>
                  <a:pt x="21503" y="15157"/>
                </a:cubicBezTo>
                <a:cubicBezTo>
                  <a:pt x="21491" y="15205"/>
                  <a:pt x="20193" y="19907"/>
                  <a:pt x="20300" y="26384"/>
                </a:cubicBezTo>
                <a:lnTo>
                  <a:pt x="20300" y="26384"/>
                </a:lnTo>
                <a:cubicBezTo>
                  <a:pt x="20300" y="26372"/>
                  <a:pt x="20288" y="26361"/>
                  <a:pt x="20288" y="26349"/>
                </a:cubicBezTo>
                <a:cubicBezTo>
                  <a:pt x="20276" y="26325"/>
                  <a:pt x="20276" y="26301"/>
                  <a:pt x="20264" y="26289"/>
                </a:cubicBezTo>
                <a:cubicBezTo>
                  <a:pt x="20229" y="26218"/>
                  <a:pt x="20205" y="26134"/>
                  <a:pt x="20169" y="26063"/>
                </a:cubicBezTo>
                <a:cubicBezTo>
                  <a:pt x="20169" y="26051"/>
                  <a:pt x="20169" y="26051"/>
                  <a:pt x="20157" y="26039"/>
                </a:cubicBezTo>
                <a:cubicBezTo>
                  <a:pt x="20122" y="25956"/>
                  <a:pt x="20086" y="25873"/>
                  <a:pt x="20050" y="25789"/>
                </a:cubicBezTo>
                <a:cubicBezTo>
                  <a:pt x="20038" y="25765"/>
                  <a:pt x="20026" y="25742"/>
                  <a:pt x="20014" y="25718"/>
                </a:cubicBezTo>
                <a:cubicBezTo>
                  <a:pt x="19979" y="25634"/>
                  <a:pt x="19943" y="25563"/>
                  <a:pt x="19907" y="25480"/>
                </a:cubicBezTo>
                <a:lnTo>
                  <a:pt x="19883" y="25444"/>
                </a:lnTo>
                <a:cubicBezTo>
                  <a:pt x="19848" y="25349"/>
                  <a:pt x="19800" y="25265"/>
                  <a:pt x="19752" y="25170"/>
                </a:cubicBezTo>
                <a:cubicBezTo>
                  <a:pt x="19729" y="25146"/>
                  <a:pt x="19717" y="25122"/>
                  <a:pt x="19705" y="25099"/>
                </a:cubicBezTo>
                <a:cubicBezTo>
                  <a:pt x="19669" y="25015"/>
                  <a:pt x="19622" y="24932"/>
                  <a:pt x="19574" y="24849"/>
                </a:cubicBezTo>
                <a:cubicBezTo>
                  <a:pt x="19562" y="24837"/>
                  <a:pt x="19550" y="24825"/>
                  <a:pt x="19550" y="24801"/>
                </a:cubicBezTo>
                <a:cubicBezTo>
                  <a:pt x="19491" y="24706"/>
                  <a:pt x="19431" y="24622"/>
                  <a:pt x="19371" y="24527"/>
                </a:cubicBezTo>
                <a:cubicBezTo>
                  <a:pt x="19360" y="24503"/>
                  <a:pt x="19348" y="24468"/>
                  <a:pt x="19324" y="24444"/>
                </a:cubicBezTo>
                <a:cubicBezTo>
                  <a:pt x="19276" y="24360"/>
                  <a:pt x="19217" y="24277"/>
                  <a:pt x="19169" y="24194"/>
                </a:cubicBezTo>
                <a:cubicBezTo>
                  <a:pt x="19157" y="24182"/>
                  <a:pt x="19145" y="24170"/>
                  <a:pt x="19133" y="24146"/>
                </a:cubicBezTo>
                <a:cubicBezTo>
                  <a:pt x="19062" y="24051"/>
                  <a:pt x="18990" y="23956"/>
                  <a:pt x="18919" y="23860"/>
                </a:cubicBezTo>
                <a:cubicBezTo>
                  <a:pt x="18907" y="23837"/>
                  <a:pt x="18895" y="23813"/>
                  <a:pt x="18871" y="23789"/>
                </a:cubicBezTo>
                <a:cubicBezTo>
                  <a:pt x="18812" y="23706"/>
                  <a:pt x="18740" y="23622"/>
                  <a:pt x="18681" y="23539"/>
                </a:cubicBezTo>
                <a:cubicBezTo>
                  <a:pt x="18669" y="23527"/>
                  <a:pt x="18645" y="23503"/>
                  <a:pt x="18633" y="23491"/>
                </a:cubicBezTo>
                <a:cubicBezTo>
                  <a:pt x="18562" y="23396"/>
                  <a:pt x="18479" y="23301"/>
                  <a:pt x="18395" y="23206"/>
                </a:cubicBezTo>
                <a:lnTo>
                  <a:pt x="18336" y="23146"/>
                </a:lnTo>
                <a:cubicBezTo>
                  <a:pt x="18264" y="23063"/>
                  <a:pt x="18181" y="22979"/>
                  <a:pt x="18109" y="22908"/>
                </a:cubicBezTo>
                <a:cubicBezTo>
                  <a:pt x="18098" y="22884"/>
                  <a:pt x="18074" y="22872"/>
                  <a:pt x="18062" y="22848"/>
                </a:cubicBezTo>
                <a:cubicBezTo>
                  <a:pt x="17967" y="22765"/>
                  <a:pt x="17871" y="22670"/>
                  <a:pt x="17776" y="22586"/>
                </a:cubicBezTo>
                <a:cubicBezTo>
                  <a:pt x="17752" y="22563"/>
                  <a:pt x="17728" y="22551"/>
                  <a:pt x="17717" y="22527"/>
                </a:cubicBezTo>
                <a:cubicBezTo>
                  <a:pt x="17621" y="22455"/>
                  <a:pt x="17538" y="22384"/>
                  <a:pt x="17455" y="22301"/>
                </a:cubicBezTo>
                <a:cubicBezTo>
                  <a:pt x="17431" y="22289"/>
                  <a:pt x="17419" y="22277"/>
                  <a:pt x="17407" y="22277"/>
                </a:cubicBezTo>
                <a:cubicBezTo>
                  <a:pt x="16585" y="19110"/>
                  <a:pt x="17597" y="16050"/>
                  <a:pt x="20419" y="13181"/>
                </a:cubicBezTo>
                <a:lnTo>
                  <a:pt x="20419" y="13181"/>
                </a:lnTo>
                <a:cubicBezTo>
                  <a:pt x="19764" y="14716"/>
                  <a:pt x="18705" y="17753"/>
                  <a:pt x="18705" y="21217"/>
                </a:cubicBezTo>
                <a:cubicBezTo>
                  <a:pt x="18705" y="21336"/>
                  <a:pt x="18812" y="21443"/>
                  <a:pt x="18931" y="21443"/>
                </a:cubicBezTo>
                <a:cubicBezTo>
                  <a:pt x="19050" y="21443"/>
                  <a:pt x="19157" y="21336"/>
                  <a:pt x="19157" y="21217"/>
                </a:cubicBezTo>
                <a:cubicBezTo>
                  <a:pt x="19157" y="16574"/>
                  <a:pt x="21098" y="12716"/>
                  <a:pt x="21300" y="12335"/>
                </a:cubicBezTo>
                <a:cubicBezTo>
                  <a:pt x="21503" y="12157"/>
                  <a:pt x="21717" y="11966"/>
                  <a:pt x="21943" y="11787"/>
                </a:cubicBezTo>
                <a:cubicBezTo>
                  <a:pt x="22050" y="11697"/>
                  <a:pt x="22173" y="11652"/>
                  <a:pt x="22302" y="11652"/>
                </a:cubicBezTo>
                <a:close/>
                <a:moveTo>
                  <a:pt x="12740" y="21134"/>
                </a:moveTo>
                <a:cubicBezTo>
                  <a:pt x="14395" y="21134"/>
                  <a:pt x="15847" y="21610"/>
                  <a:pt x="17074" y="22575"/>
                </a:cubicBezTo>
                <a:cubicBezTo>
                  <a:pt x="17145" y="22634"/>
                  <a:pt x="17216" y="22694"/>
                  <a:pt x="17276" y="22741"/>
                </a:cubicBezTo>
                <a:cubicBezTo>
                  <a:pt x="17300" y="22765"/>
                  <a:pt x="17324" y="22777"/>
                  <a:pt x="17347" y="22801"/>
                </a:cubicBezTo>
                <a:cubicBezTo>
                  <a:pt x="17395" y="22836"/>
                  <a:pt x="17431" y="22884"/>
                  <a:pt x="17478" y="22920"/>
                </a:cubicBezTo>
                <a:cubicBezTo>
                  <a:pt x="17502" y="22944"/>
                  <a:pt x="17526" y="22967"/>
                  <a:pt x="17550" y="22991"/>
                </a:cubicBezTo>
                <a:cubicBezTo>
                  <a:pt x="17597" y="23027"/>
                  <a:pt x="17633" y="23075"/>
                  <a:pt x="17681" y="23110"/>
                </a:cubicBezTo>
                <a:cubicBezTo>
                  <a:pt x="17705" y="23134"/>
                  <a:pt x="17717" y="23146"/>
                  <a:pt x="17740" y="23170"/>
                </a:cubicBezTo>
                <a:cubicBezTo>
                  <a:pt x="17800" y="23229"/>
                  <a:pt x="17859" y="23289"/>
                  <a:pt x="17919" y="23348"/>
                </a:cubicBezTo>
                <a:cubicBezTo>
                  <a:pt x="17919" y="23348"/>
                  <a:pt x="17919" y="23348"/>
                  <a:pt x="17919" y="23360"/>
                </a:cubicBezTo>
                <a:cubicBezTo>
                  <a:pt x="17978" y="23420"/>
                  <a:pt x="18038" y="23479"/>
                  <a:pt x="18086" y="23539"/>
                </a:cubicBezTo>
                <a:lnTo>
                  <a:pt x="18145" y="23598"/>
                </a:lnTo>
                <a:cubicBezTo>
                  <a:pt x="18181" y="23646"/>
                  <a:pt x="18217" y="23694"/>
                  <a:pt x="18252" y="23729"/>
                </a:cubicBezTo>
                <a:cubicBezTo>
                  <a:pt x="18276" y="23753"/>
                  <a:pt x="18288" y="23777"/>
                  <a:pt x="18312" y="23801"/>
                </a:cubicBezTo>
                <a:cubicBezTo>
                  <a:pt x="18348" y="23848"/>
                  <a:pt x="18383" y="23896"/>
                  <a:pt x="18419" y="23932"/>
                </a:cubicBezTo>
                <a:cubicBezTo>
                  <a:pt x="18431" y="23956"/>
                  <a:pt x="18443" y="23979"/>
                  <a:pt x="18467" y="24003"/>
                </a:cubicBezTo>
                <a:cubicBezTo>
                  <a:pt x="18514" y="24063"/>
                  <a:pt x="18562" y="24122"/>
                  <a:pt x="18598" y="24182"/>
                </a:cubicBezTo>
                <a:cubicBezTo>
                  <a:pt x="18609" y="24194"/>
                  <a:pt x="18609" y="24206"/>
                  <a:pt x="18621" y="24206"/>
                </a:cubicBezTo>
                <a:cubicBezTo>
                  <a:pt x="18657" y="24265"/>
                  <a:pt x="18705" y="24325"/>
                  <a:pt x="18740" y="24396"/>
                </a:cubicBezTo>
                <a:lnTo>
                  <a:pt x="18788" y="24456"/>
                </a:lnTo>
                <a:cubicBezTo>
                  <a:pt x="18824" y="24503"/>
                  <a:pt x="18848" y="24551"/>
                  <a:pt x="18871" y="24587"/>
                </a:cubicBezTo>
                <a:cubicBezTo>
                  <a:pt x="18895" y="24610"/>
                  <a:pt x="18907" y="24634"/>
                  <a:pt x="18919" y="24658"/>
                </a:cubicBezTo>
                <a:cubicBezTo>
                  <a:pt x="18955" y="24706"/>
                  <a:pt x="18979" y="24753"/>
                  <a:pt x="19002" y="24789"/>
                </a:cubicBezTo>
                <a:lnTo>
                  <a:pt x="19050" y="24861"/>
                </a:lnTo>
                <a:cubicBezTo>
                  <a:pt x="19086" y="24920"/>
                  <a:pt x="19121" y="24980"/>
                  <a:pt x="19157" y="25039"/>
                </a:cubicBezTo>
                <a:cubicBezTo>
                  <a:pt x="19157" y="25051"/>
                  <a:pt x="19169" y="25063"/>
                  <a:pt x="19169" y="25075"/>
                </a:cubicBezTo>
                <a:cubicBezTo>
                  <a:pt x="19205" y="25122"/>
                  <a:pt x="19241" y="25182"/>
                  <a:pt x="19264" y="25242"/>
                </a:cubicBezTo>
                <a:cubicBezTo>
                  <a:pt x="19276" y="25265"/>
                  <a:pt x="19288" y="25289"/>
                  <a:pt x="19300" y="25313"/>
                </a:cubicBezTo>
                <a:cubicBezTo>
                  <a:pt x="19324" y="25349"/>
                  <a:pt x="19348" y="25396"/>
                  <a:pt x="19371" y="25432"/>
                </a:cubicBezTo>
                <a:cubicBezTo>
                  <a:pt x="19383" y="25456"/>
                  <a:pt x="19395" y="25480"/>
                  <a:pt x="19407" y="25503"/>
                </a:cubicBezTo>
                <a:cubicBezTo>
                  <a:pt x="19431" y="25539"/>
                  <a:pt x="19443" y="25587"/>
                  <a:pt x="19467" y="25623"/>
                </a:cubicBezTo>
                <a:cubicBezTo>
                  <a:pt x="17543" y="23692"/>
                  <a:pt x="15288" y="23275"/>
                  <a:pt x="13700" y="23275"/>
                </a:cubicBezTo>
                <a:cubicBezTo>
                  <a:pt x="12506" y="23275"/>
                  <a:pt x="11689" y="23510"/>
                  <a:pt x="11668" y="23515"/>
                </a:cubicBezTo>
                <a:cubicBezTo>
                  <a:pt x="11549" y="23551"/>
                  <a:pt x="11490" y="23670"/>
                  <a:pt x="11525" y="23789"/>
                </a:cubicBezTo>
                <a:cubicBezTo>
                  <a:pt x="11555" y="23887"/>
                  <a:pt x="11641" y="23953"/>
                  <a:pt x="11737" y="23953"/>
                </a:cubicBezTo>
                <a:cubicBezTo>
                  <a:pt x="11757" y="23953"/>
                  <a:pt x="11778" y="23950"/>
                  <a:pt x="11799" y="23944"/>
                </a:cubicBezTo>
                <a:cubicBezTo>
                  <a:pt x="11878" y="23921"/>
                  <a:pt x="12651" y="23700"/>
                  <a:pt x="13756" y="23700"/>
                </a:cubicBezTo>
                <a:cubicBezTo>
                  <a:pt x="15495" y="23700"/>
                  <a:pt x="18054" y="24246"/>
                  <a:pt x="20026" y="26968"/>
                </a:cubicBezTo>
                <a:lnTo>
                  <a:pt x="20050" y="27027"/>
                </a:lnTo>
                <a:cubicBezTo>
                  <a:pt x="20050" y="27039"/>
                  <a:pt x="20062" y="27063"/>
                  <a:pt x="20062" y="27087"/>
                </a:cubicBezTo>
                <a:cubicBezTo>
                  <a:pt x="20074" y="27111"/>
                  <a:pt x="20086" y="27135"/>
                  <a:pt x="20098" y="27170"/>
                </a:cubicBezTo>
                <a:cubicBezTo>
                  <a:pt x="20098" y="27194"/>
                  <a:pt x="20110" y="27206"/>
                  <a:pt x="20110" y="27230"/>
                </a:cubicBezTo>
                <a:cubicBezTo>
                  <a:pt x="17593" y="25478"/>
                  <a:pt x="14849" y="25068"/>
                  <a:pt x="12820" y="25068"/>
                </a:cubicBezTo>
                <a:cubicBezTo>
                  <a:pt x="12670" y="25068"/>
                  <a:pt x="12524" y="25071"/>
                  <a:pt x="12383" y="25075"/>
                </a:cubicBezTo>
                <a:cubicBezTo>
                  <a:pt x="11323" y="25111"/>
                  <a:pt x="10430" y="25253"/>
                  <a:pt x="9870" y="25361"/>
                </a:cubicBezTo>
                <a:cubicBezTo>
                  <a:pt x="9239" y="25480"/>
                  <a:pt x="8882" y="25599"/>
                  <a:pt x="8858" y="25599"/>
                </a:cubicBezTo>
                <a:cubicBezTo>
                  <a:pt x="8739" y="25634"/>
                  <a:pt x="8680" y="25765"/>
                  <a:pt x="8715" y="25884"/>
                </a:cubicBezTo>
                <a:cubicBezTo>
                  <a:pt x="8744" y="25980"/>
                  <a:pt x="8835" y="26038"/>
                  <a:pt x="8931" y="26038"/>
                </a:cubicBezTo>
                <a:cubicBezTo>
                  <a:pt x="8954" y="26038"/>
                  <a:pt x="8978" y="26034"/>
                  <a:pt x="9001" y="26027"/>
                </a:cubicBezTo>
                <a:cubicBezTo>
                  <a:pt x="9001" y="26027"/>
                  <a:pt x="9358" y="25908"/>
                  <a:pt x="9954" y="25789"/>
                </a:cubicBezTo>
                <a:cubicBezTo>
                  <a:pt x="10501" y="25682"/>
                  <a:pt x="11370" y="25551"/>
                  <a:pt x="12394" y="25527"/>
                </a:cubicBezTo>
                <a:cubicBezTo>
                  <a:pt x="12547" y="25522"/>
                  <a:pt x="12704" y="25520"/>
                  <a:pt x="12867" y="25520"/>
                </a:cubicBezTo>
                <a:cubicBezTo>
                  <a:pt x="14656" y="25520"/>
                  <a:pt x="17014" y="25851"/>
                  <a:pt x="19241" y="27194"/>
                </a:cubicBezTo>
                <a:cubicBezTo>
                  <a:pt x="18651" y="27103"/>
                  <a:pt x="18085" y="27067"/>
                  <a:pt x="17564" y="27067"/>
                </a:cubicBezTo>
                <a:cubicBezTo>
                  <a:pt x="15843" y="27067"/>
                  <a:pt x="14599" y="27452"/>
                  <a:pt x="14526" y="27480"/>
                </a:cubicBezTo>
                <a:cubicBezTo>
                  <a:pt x="13070" y="27882"/>
                  <a:pt x="11747" y="28047"/>
                  <a:pt x="10559" y="28047"/>
                </a:cubicBezTo>
                <a:cubicBezTo>
                  <a:pt x="9318" y="28047"/>
                  <a:pt x="8224" y="27867"/>
                  <a:pt x="7275" y="27587"/>
                </a:cubicBezTo>
                <a:lnTo>
                  <a:pt x="7275" y="27587"/>
                </a:lnTo>
                <a:cubicBezTo>
                  <a:pt x="7549" y="27611"/>
                  <a:pt x="7834" y="27611"/>
                  <a:pt x="8156" y="27611"/>
                </a:cubicBezTo>
                <a:cubicBezTo>
                  <a:pt x="9382" y="27611"/>
                  <a:pt x="10954" y="27492"/>
                  <a:pt x="12775" y="27075"/>
                </a:cubicBezTo>
                <a:cubicBezTo>
                  <a:pt x="12894" y="27051"/>
                  <a:pt x="12966" y="26932"/>
                  <a:pt x="12942" y="26813"/>
                </a:cubicBezTo>
                <a:cubicBezTo>
                  <a:pt x="12921" y="26709"/>
                  <a:pt x="12828" y="26642"/>
                  <a:pt x="12726" y="26642"/>
                </a:cubicBezTo>
                <a:cubicBezTo>
                  <a:pt x="12711" y="26642"/>
                  <a:pt x="12696" y="26643"/>
                  <a:pt x="12680" y="26646"/>
                </a:cubicBezTo>
                <a:cubicBezTo>
                  <a:pt x="10904" y="27048"/>
                  <a:pt x="9351" y="27163"/>
                  <a:pt x="8156" y="27163"/>
                </a:cubicBezTo>
                <a:cubicBezTo>
                  <a:pt x="6732" y="27163"/>
                  <a:pt x="5818" y="27000"/>
                  <a:pt x="5644" y="26968"/>
                </a:cubicBezTo>
                <a:cubicBezTo>
                  <a:pt x="4965" y="26635"/>
                  <a:pt x="4393" y="26265"/>
                  <a:pt x="3929" y="25908"/>
                </a:cubicBezTo>
                <a:cubicBezTo>
                  <a:pt x="4679" y="25361"/>
                  <a:pt x="7263" y="23646"/>
                  <a:pt x="11073" y="22860"/>
                </a:cubicBezTo>
                <a:cubicBezTo>
                  <a:pt x="11192" y="22836"/>
                  <a:pt x="11275" y="22717"/>
                  <a:pt x="11251" y="22598"/>
                </a:cubicBezTo>
                <a:cubicBezTo>
                  <a:pt x="11230" y="22493"/>
                  <a:pt x="11135" y="22416"/>
                  <a:pt x="11031" y="22416"/>
                </a:cubicBezTo>
                <a:cubicBezTo>
                  <a:pt x="11017" y="22416"/>
                  <a:pt x="11003" y="22417"/>
                  <a:pt x="10989" y="22420"/>
                </a:cubicBezTo>
                <a:cubicBezTo>
                  <a:pt x="6858" y="23265"/>
                  <a:pt x="4203" y="25134"/>
                  <a:pt x="3572" y="25623"/>
                </a:cubicBezTo>
                <a:cubicBezTo>
                  <a:pt x="3536" y="25587"/>
                  <a:pt x="3489" y="25563"/>
                  <a:pt x="3453" y="25527"/>
                </a:cubicBezTo>
                <a:cubicBezTo>
                  <a:pt x="3274" y="25372"/>
                  <a:pt x="3191" y="25122"/>
                  <a:pt x="3227" y="24884"/>
                </a:cubicBezTo>
                <a:cubicBezTo>
                  <a:pt x="3274" y="24634"/>
                  <a:pt x="3453" y="24432"/>
                  <a:pt x="3691" y="24349"/>
                </a:cubicBezTo>
                <a:cubicBezTo>
                  <a:pt x="4989" y="23884"/>
                  <a:pt x="6429" y="23146"/>
                  <a:pt x="7418" y="22610"/>
                </a:cubicBezTo>
                <a:cubicBezTo>
                  <a:pt x="8549" y="21991"/>
                  <a:pt x="9692" y="21562"/>
                  <a:pt x="10799" y="21336"/>
                </a:cubicBezTo>
                <a:cubicBezTo>
                  <a:pt x="11478" y="21193"/>
                  <a:pt x="12121" y="21134"/>
                  <a:pt x="12740" y="21134"/>
                </a:cubicBezTo>
                <a:close/>
                <a:moveTo>
                  <a:pt x="30224" y="21377"/>
                </a:moveTo>
                <a:cubicBezTo>
                  <a:pt x="31500" y="21377"/>
                  <a:pt x="32781" y="21611"/>
                  <a:pt x="34004" y="22086"/>
                </a:cubicBezTo>
                <a:cubicBezTo>
                  <a:pt x="35266" y="22575"/>
                  <a:pt x="36290" y="23206"/>
                  <a:pt x="37064" y="23968"/>
                </a:cubicBezTo>
                <a:cubicBezTo>
                  <a:pt x="34097" y="22374"/>
                  <a:pt x="31479" y="22058"/>
                  <a:pt x="29867" y="22058"/>
                </a:cubicBezTo>
                <a:cubicBezTo>
                  <a:pt x="28865" y="22058"/>
                  <a:pt x="28251" y="22180"/>
                  <a:pt x="28182" y="22194"/>
                </a:cubicBezTo>
                <a:cubicBezTo>
                  <a:pt x="28063" y="22217"/>
                  <a:pt x="27980" y="22336"/>
                  <a:pt x="28015" y="22455"/>
                </a:cubicBezTo>
                <a:cubicBezTo>
                  <a:pt x="28036" y="22561"/>
                  <a:pt x="28123" y="22638"/>
                  <a:pt x="28233" y="22638"/>
                </a:cubicBezTo>
                <a:cubicBezTo>
                  <a:pt x="28247" y="22638"/>
                  <a:pt x="28262" y="22637"/>
                  <a:pt x="28277" y="22634"/>
                </a:cubicBezTo>
                <a:cubicBezTo>
                  <a:pt x="28290" y="22630"/>
                  <a:pt x="28868" y="22514"/>
                  <a:pt x="29839" y="22514"/>
                </a:cubicBezTo>
                <a:cubicBezTo>
                  <a:pt x="31582" y="22514"/>
                  <a:pt x="34593" y="22887"/>
                  <a:pt x="37874" y="24944"/>
                </a:cubicBezTo>
                <a:cubicBezTo>
                  <a:pt x="37957" y="25075"/>
                  <a:pt x="38029" y="25194"/>
                  <a:pt x="38100" y="25313"/>
                </a:cubicBezTo>
                <a:cubicBezTo>
                  <a:pt x="38160" y="25432"/>
                  <a:pt x="38160" y="25575"/>
                  <a:pt x="38088" y="25694"/>
                </a:cubicBezTo>
                <a:cubicBezTo>
                  <a:pt x="38005" y="25825"/>
                  <a:pt x="37874" y="25884"/>
                  <a:pt x="37731" y="25884"/>
                </a:cubicBezTo>
                <a:cubicBezTo>
                  <a:pt x="37606" y="25877"/>
                  <a:pt x="37469" y="25872"/>
                  <a:pt x="37320" y="25872"/>
                </a:cubicBezTo>
                <a:cubicBezTo>
                  <a:pt x="36511" y="25872"/>
                  <a:pt x="35346" y="26005"/>
                  <a:pt x="33909" y="26527"/>
                </a:cubicBezTo>
                <a:cubicBezTo>
                  <a:pt x="33897" y="26539"/>
                  <a:pt x="33885" y="26539"/>
                  <a:pt x="33873" y="26551"/>
                </a:cubicBezTo>
                <a:cubicBezTo>
                  <a:pt x="33861" y="26563"/>
                  <a:pt x="33588" y="26730"/>
                  <a:pt x="33111" y="26956"/>
                </a:cubicBezTo>
                <a:cubicBezTo>
                  <a:pt x="30458" y="27390"/>
                  <a:pt x="27962" y="27435"/>
                  <a:pt x="27030" y="27435"/>
                </a:cubicBezTo>
                <a:cubicBezTo>
                  <a:pt x="26788" y="27435"/>
                  <a:pt x="26651" y="27432"/>
                  <a:pt x="26646" y="27432"/>
                </a:cubicBezTo>
                <a:lnTo>
                  <a:pt x="26634" y="27432"/>
                </a:lnTo>
                <a:cubicBezTo>
                  <a:pt x="26515" y="27432"/>
                  <a:pt x="26420" y="27528"/>
                  <a:pt x="26408" y="27647"/>
                </a:cubicBezTo>
                <a:cubicBezTo>
                  <a:pt x="26408" y="27766"/>
                  <a:pt x="26503" y="27873"/>
                  <a:pt x="26634" y="27873"/>
                </a:cubicBezTo>
                <a:cubicBezTo>
                  <a:pt x="26634" y="27873"/>
                  <a:pt x="26801" y="27885"/>
                  <a:pt x="27099" y="27885"/>
                </a:cubicBezTo>
                <a:cubicBezTo>
                  <a:pt x="27884" y="27885"/>
                  <a:pt x="29587" y="27849"/>
                  <a:pt x="31552" y="27623"/>
                </a:cubicBezTo>
                <a:lnTo>
                  <a:pt x="31552" y="27623"/>
                </a:lnTo>
                <a:cubicBezTo>
                  <a:pt x="30325" y="28075"/>
                  <a:pt x="28682" y="28516"/>
                  <a:pt x="26789" y="28611"/>
                </a:cubicBezTo>
                <a:cubicBezTo>
                  <a:pt x="26694" y="28563"/>
                  <a:pt x="26599" y="28528"/>
                  <a:pt x="26503" y="28492"/>
                </a:cubicBezTo>
                <a:lnTo>
                  <a:pt x="26468" y="28468"/>
                </a:lnTo>
                <a:cubicBezTo>
                  <a:pt x="26360" y="28420"/>
                  <a:pt x="26241" y="28373"/>
                  <a:pt x="26122" y="28337"/>
                </a:cubicBezTo>
                <a:cubicBezTo>
                  <a:pt x="26087" y="28313"/>
                  <a:pt x="26039" y="28301"/>
                  <a:pt x="26003" y="28290"/>
                </a:cubicBezTo>
                <a:cubicBezTo>
                  <a:pt x="25932" y="28254"/>
                  <a:pt x="25848" y="28230"/>
                  <a:pt x="25777" y="28206"/>
                </a:cubicBezTo>
                <a:cubicBezTo>
                  <a:pt x="25718" y="28182"/>
                  <a:pt x="25670" y="28170"/>
                  <a:pt x="25622" y="28147"/>
                </a:cubicBezTo>
                <a:cubicBezTo>
                  <a:pt x="25551" y="28123"/>
                  <a:pt x="25479" y="28099"/>
                  <a:pt x="25420" y="28087"/>
                </a:cubicBezTo>
                <a:cubicBezTo>
                  <a:pt x="25360" y="28063"/>
                  <a:pt x="25313" y="28051"/>
                  <a:pt x="25253" y="28028"/>
                </a:cubicBezTo>
                <a:cubicBezTo>
                  <a:pt x="25194" y="28016"/>
                  <a:pt x="25122" y="27992"/>
                  <a:pt x="25051" y="27968"/>
                </a:cubicBezTo>
                <a:cubicBezTo>
                  <a:pt x="24991" y="27956"/>
                  <a:pt x="24944" y="27944"/>
                  <a:pt x="24884" y="27932"/>
                </a:cubicBezTo>
                <a:cubicBezTo>
                  <a:pt x="24825" y="27909"/>
                  <a:pt x="24753" y="27897"/>
                  <a:pt x="24682" y="27873"/>
                </a:cubicBezTo>
                <a:cubicBezTo>
                  <a:pt x="24634" y="27861"/>
                  <a:pt x="24575" y="27849"/>
                  <a:pt x="24515" y="27837"/>
                </a:cubicBezTo>
                <a:cubicBezTo>
                  <a:pt x="24444" y="27813"/>
                  <a:pt x="24384" y="27801"/>
                  <a:pt x="24313" y="27789"/>
                </a:cubicBezTo>
                <a:cubicBezTo>
                  <a:pt x="24253" y="27778"/>
                  <a:pt x="24205" y="27754"/>
                  <a:pt x="24146" y="27754"/>
                </a:cubicBezTo>
                <a:cubicBezTo>
                  <a:pt x="24074" y="27730"/>
                  <a:pt x="23991" y="27718"/>
                  <a:pt x="23908" y="27706"/>
                </a:cubicBezTo>
                <a:cubicBezTo>
                  <a:pt x="23860" y="27694"/>
                  <a:pt x="23824" y="27682"/>
                  <a:pt x="23777" y="27670"/>
                </a:cubicBezTo>
                <a:cubicBezTo>
                  <a:pt x="23646" y="27658"/>
                  <a:pt x="23527" y="27635"/>
                  <a:pt x="23408" y="27611"/>
                </a:cubicBezTo>
                <a:cubicBezTo>
                  <a:pt x="23360" y="27611"/>
                  <a:pt x="23301" y="27599"/>
                  <a:pt x="23253" y="27599"/>
                </a:cubicBezTo>
                <a:lnTo>
                  <a:pt x="23027" y="27563"/>
                </a:lnTo>
                <a:cubicBezTo>
                  <a:pt x="22967" y="27551"/>
                  <a:pt x="22908" y="27551"/>
                  <a:pt x="22848" y="27539"/>
                </a:cubicBezTo>
                <a:cubicBezTo>
                  <a:pt x="22812" y="27539"/>
                  <a:pt x="22777" y="27539"/>
                  <a:pt x="22741" y="27528"/>
                </a:cubicBezTo>
                <a:cubicBezTo>
                  <a:pt x="24110" y="27051"/>
                  <a:pt x="26753" y="26265"/>
                  <a:pt x="29420" y="26265"/>
                </a:cubicBezTo>
                <a:cubicBezTo>
                  <a:pt x="29551" y="26265"/>
                  <a:pt x="29647" y="26170"/>
                  <a:pt x="29647" y="26039"/>
                </a:cubicBezTo>
                <a:cubicBezTo>
                  <a:pt x="29647" y="25920"/>
                  <a:pt x="29551" y="25813"/>
                  <a:pt x="29420" y="25813"/>
                </a:cubicBezTo>
                <a:cubicBezTo>
                  <a:pt x="25741" y="25813"/>
                  <a:pt x="22110" y="27277"/>
                  <a:pt x="21669" y="27456"/>
                </a:cubicBezTo>
                <a:lnTo>
                  <a:pt x="20943" y="27456"/>
                </a:lnTo>
                <a:cubicBezTo>
                  <a:pt x="21808" y="26601"/>
                  <a:pt x="25062" y="23775"/>
                  <a:pt x="30110" y="23775"/>
                </a:cubicBezTo>
                <a:cubicBezTo>
                  <a:pt x="31316" y="23775"/>
                  <a:pt x="32625" y="23937"/>
                  <a:pt x="34028" y="24325"/>
                </a:cubicBezTo>
                <a:cubicBezTo>
                  <a:pt x="34049" y="24331"/>
                  <a:pt x="34070" y="24334"/>
                  <a:pt x="34090" y="24334"/>
                </a:cubicBezTo>
                <a:cubicBezTo>
                  <a:pt x="34186" y="24334"/>
                  <a:pt x="34272" y="24268"/>
                  <a:pt x="34302" y="24170"/>
                </a:cubicBezTo>
                <a:cubicBezTo>
                  <a:pt x="34338" y="24051"/>
                  <a:pt x="34266" y="23932"/>
                  <a:pt x="34147" y="23896"/>
                </a:cubicBezTo>
                <a:cubicBezTo>
                  <a:pt x="32686" y="23491"/>
                  <a:pt x="31328" y="23327"/>
                  <a:pt x="30087" y="23327"/>
                </a:cubicBezTo>
                <a:cubicBezTo>
                  <a:pt x="27535" y="23327"/>
                  <a:pt x="25477" y="24021"/>
                  <a:pt x="24027" y="24741"/>
                </a:cubicBezTo>
                <a:cubicBezTo>
                  <a:pt x="22812" y="25349"/>
                  <a:pt x="21896" y="26015"/>
                  <a:pt x="21288" y="26539"/>
                </a:cubicBezTo>
                <a:cubicBezTo>
                  <a:pt x="21479" y="26194"/>
                  <a:pt x="21693" y="25861"/>
                  <a:pt x="21919" y="25539"/>
                </a:cubicBezTo>
                <a:cubicBezTo>
                  <a:pt x="22217" y="25146"/>
                  <a:pt x="22527" y="24777"/>
                  <a:pt x="22872" y="24420"/>
                </a:cubicBezTo>
                <a:cubicBezTo>
                  <a:pt x="23122" y="24170"/>
                  <a:pt x="23384" y="23932"/>
                  <a:pt x="23658" y="23706"/>
                </a:cubicBezTo>
                <a:lnTo>
                  <a:pt x="23693" y="23682"/>
                </a:lnTo>
                <a:cubicBezTo>
                  <a:pt x="24170" y="23301"/>
                  <a:pt x="24682" y="22956"/>
                  <a:pt x="25217" y="22658"/>
                </a:cubicBezTo>
                <a:cubicBezTo>
                  <a:pt x="26773" y="21808"/>
                  <a:pt x="28494" y="21377"/>
                  <a:pt x="30224" y="21377"/>
                </a:cubicBezTo>
                <a:close/>
                <a:moveTo>
                  <a:pt x="21431" y="27897"/>
                </a:moveTo>
                <a:cubicBezTo>
                  <a:pt x="21479" y="27897"/>
                  <a:pt x="21538" y="27897"/>
                  <a:pt x="21586" y="27909"/>
                </a:cubicBezTo>
                <a:lnTo>
                  <a:pt x="21836" y="27909"/>
                </a:lnTo>
                <a:cubicBezTo>
                  <a:pt x="21884" y="27909"/>
                  <a:pt x="21931" y="27920"/>
                  <a:pt x="21979" y="27920"/>
                </a:cubicBezTo>
                <a:cubicBezTo>
                  <a:pt x="22062" y="27920"/>
                  <a:pt x="22146" y="27932"/>
                  <a:pt x="22241" y="27932"/>
                </a:cubicBezTo>
                <a:lnTo>
                  <a:pt x="22360" y="27944"/>
                </a:lnTo>
                <a:cubicBezTo>
                  <a:pt x="22455" y="27956"/>
                  <a:pt x="22539" y="27956"/>
                  <a:pt x="22634" y="27968"/>
                </a:cubicBezTo>
                <a:cubicBezTo>
                  <a:pt x="22670" y="27968"/>
                  <a:pt x="22705" y="27980"/>
                  <a:pt x="22741" y="27980"/>
                </a:cubicBezTo>
                <a:cubicBezTo>
                  <a:pt x="22836" y="27992"/>
                  <a:pt x="22931" y="28004"/>
                  <a:pt x="23015" y="28016"/>
                </a:cubicBezTo>
                <a:cubicBezTo>
                  <a:pt x="23051" y="28016"/>
                  <a:pt x="23086" y="28016"/>
                  <a:pt x="23134" y="28028"/>
                </a:cubicBezTo>
                <a:cubicBezTo>
                  <a:pt x="23217" y="28039"/>
                  <a:pt x="23312" y="28051"/>
                  <a:pt x="23396" y="28063"/>
                </a:cubicBezTo>
                <a:lnTo>
                  <a:pt x="23515" y="28087"/>
                </a:lnTo>
                <a:cubicBezTo>
                  <a:pt x="23598" y="28099"/>
                  <a:pt x="23682" y="28111"/>
                  <a:pt x="23777" y="28123"/>
                </a:cubicBezTo>
                <a:cubicBezTo>
                  <a:pt x="23813" y="28135"/>
                  <a:pt x="23848" y="28147"/>
                  <a:pt x="23896" y="28147"/>
                </a:cubicBezTo>
                <a:cubicBezTo>
                  <a:pt x="23979" y="28170"/>
                  <a:pt x="24063" y="28182"/>
                  <a:pt x="24146" y="28206"/>
                </a:cubicBezTo>
                <a:cubicBezTo>
                  <a:pt x="24194" y="28218"/>
                  <a:pt x="24229" y="28218"/>
                  <a:pt x="24265" y="28230"/>
                </a:cubicBezTo>
                <a:cubicBezTo>
                  <a:pt x="24348" y="28254"/>
                  <a:pt x="24432" y="28266"/>
                  <a:pt x="24515" y="28290"/>
                </a:cubicBezTo>
                <a:cubicBezTo>
                  <a:pt x="24563" y="28301"/>
                  <a:pt x="24598" y="28313"/>
                  <a:pt x="24646" y="28325"/>
                </a:cubicBezTo>
                <a:cubicBezTo>
                  <a:pt x="24729" y="28349"/>
                  <a:pt x="24801" y="28361"/>
                  <a:pt x="24884" y="28385"/>
                </a:cubicBezTo>
                <a:cubicBezTo>
                  <a:pt x="24932" y="28397"/>
                  <a:pt x="24979" y="28409"/>
                  <a:pt x="25015" y="28432"/>
                </a:cubicBezTo>
                <a:cubicBezTo>
                  <a:pt x="25098" y="28444"/>
                  <a:pt x="25170" y="28468"/>
                  <a:pt x="25241" y="28492"/>
                </a:cubicBezTo>
                <a:cubicBezTo>
                  <a:pt x="25301" y="28516"/>
                  <a:pt x="25348" y="28528"/>
                  <a:pt x="25396" y="28540"/>
                </a:cubicBezTo>
                <a:cubicBezTo>
                  <a:pt x="25467" y="28563"/>
                  <a:pt x="25539" y="28587"/>
                  <a:pt x="25610" y="28611"/>
                </a:cubicBezTo>
                <a:cubicBezTo>
                  <a:pt x="25658" y="28635"/>
                  <a:pt x="25706" y="28659"/>
                  <a:pt x="25765" y="28671"/>
                </a:cubicBezTo>
                <a:cubicBezTo>
                  <a:pt x="25825" y="28694"/>
                  <a:pt x="25896" y="28718"/>
                  <a:pt x="25956" y="28742"/>
                </a:cubicBezTo>
                <a:cubicBezTo>
                  <a:pt x="26015" y="28766"/>
                  <a:pt x="26075" y="28790"/>
                  <a:pt x="26134" y="28813"/>
                </a:cubicBezTo>
                <a:cubicBezTo>
                  <a:pt x="26194" y="28837"/>
                  <a:pt x="26253" y="28861"/>
                  <a:pt x="26313" y="28885"/>
                </a:cubicBezTo>
                <a:cubicBezTo>
                  <a:pt x="26384" y="28921"/>
                  <a:pt x="26456" y="28944"/>
                  <a:pt x="26527" y="28980"/>
                </a:cubicBezTo>
                <a:cubicBezTo>
                  <a:pt x="26575" y="29004"/>
                  <a:pt x="26610" y="29016"/>
                  <a:pt x="26658" y="29040"/>
                </a:cubicBezTo>
                <a:cubicBezTo>
                  <a:pt x="29563" y="30361"/>
                  <a:pt x="31575" y="32600"/>
                  <a:pt x="32885" y="34636"/>
                </a:cubicBezTo>
                <a:cubicBezTo>
                  <a:pt x="32218" y="33874"/>
                  <a:pt x="31385" y="33076"/>
                  <a:pt x="30385" y="32266"/>
                </a:cubicBezTo>
                <a:cubicBezTo>
                  <a:pt x="29027" y="31135"/>
                  <a:pt x="27861" y="30385"/>
                  <a:pt x="27849" y="30373"/>
                </a:cubicBezTo>
                <a:cubicBezTo>
                  <a:pt x="27815" y="30352"/>
                  <a:pt x="27775" y="30341"/>
                  <a:pt x="27734" y="30341"/>
                </a:cubicBezTo>
                <a:cubicBezTo>
                  <a:pt x="27662" y="30341"/>
                  <a:pt x="27589" y="30376"/>
                  <a:pt x="27551" y="30445"/>
                </a:cubicBezTo>
                <a:cubicBezTo>
                  <a:pt x="27480" y="30552"/>
                  <a:pt x="27503" y="30683"/>
                  <a:pt x="27611" y="30754"/>
                </a:cubicBezTo>
                <a:cubicBezTo>
                  <a:pt x="27658" y="30778"/>
                  <a:pt x="32099" y="33671"/>
                  <a:pt x="33838" y="36671"/>
                </a:cubicBezTo>
                <a:cubicBezTo>
                  <a:pt x="33814" y="36755"/>
                  <a:pt x="33766" y="36826"/>
                  <a:pt x="33719" y="36886"/>
                </a:cubicBezTo>
                <a:cubicBezTo>
                  <a:pt x="33614" y="37019"/>
                  <a:pt x="33434" y="37137"/>
                  <a:pt x="33208" y="37137"/>
                </a:cubicBezTo>
                <a:cubicBezTo>
                  <a:pt x="33151" y="37137"/>
                  <a:pt x="33091" y="37129"/>
                  <a:pt x="33028" y="37112"/>
                </a:cubicBezTo>
                <a:cubicBezTo>
                  <a:pt x="32754" y="37029"/>
                  <a:pt x="32480" y="36969"/>
                  <a:pt x="32266" y="36922"/>
                </a:cubicBezTo>
                <a:cubicBezTo>
                  <a:pt x="31885" y="36850"/>
                  <a:pt x="31504" y="36791"/>
                  <a:pt x="31123" y="36743"/>
                </a:cubicBezTo>
                <a:cubicBezTo>
                  <a:pt x="31099" y="36648"/>
                  <a:pt x="31028" y="36576"/>
                  <a:pt x="30921" y="36564"/>
                </a:cubicBezTo>
                <a:cubicBezTo>
                  <a:pt x="25265" y="36183"/>
                  <a:pt x="24074" y="35302"/>
                  <a:pt x="24051" y="35278"/>
                </a:cubicBezTo>
                <a:cubicBezTo>
                  <a:pt x="24010" y="35248"/>
                  <a:pt x="23960" y="35233"/>
                  <a:pt x="23911" y="35233"/>
                </a:cubicBezTo>
                <a:cubicBezTo>
                  <a:pt x="23846" y="35233"/>
                  <a:pt x="23782" y="35260"/>
                  <a:pt x="23741" y="35314"/>
                </a:cubicBezTo>
                <a:cubicBezTo>
                  <a:pt x="23658" y="35398"/>
                  <a:pt x="23670" y="35540"/>
                  <a:pt x="23765" y="35624"/>
                </a:cubicBezTo>
                <a:cubicBezTo>
                  <a:pt x="23801" y="35659"/>
                  <a:pt x="24586" y="36302"/>
                  <a:pt x="28146" y="36743"/>
                </a:cubicBezTo>
                <a:cubicBezTo>
                  <a:pt x="27740" y="36768"/>
                  <a:pt x="27345" y="36780"/>
                  <a:pt x="26964" y="36780"/>
                </a:cubicBezTo>
                <a:cubicBezTo>
                  <a:pt x="26430" y="36780"/>
                  <a:pt x="25923" y="36756"/>
                  <a:pt x="25444" y="36707"/>
                </a:cubicBezTo>
                <a:cubicBezTo>
                  <a:pt x="22896" y="36445"/>
                  <a:pt x="20765" y="34564"/>
                  <a:pt x="20241" y="32123"/>
                </a:cubicBezTo>
                <a:cubicBezTo>
                  <a:pt x="20276" y="32016"/>
                  <a:pt x="20300" y="31909"/>
                  <a:pt x="20336" y="31802"/>
                </a:cubicBezTo>
                <a:cubicBezTo>
                  <a:pt x="20348" y="31742"/>
                  <a:pt x="20360" y="31695"/>
                  <a:pt x="20372" y="31647"/>
                </a:cubicBezTo>
                <a:cubicBezTo>
                  <a:pt x="20419" y="31480"/>
                  <a:pt x="20455" y="31302"/>
                  <a:pt x="20491" y="31123"/>
                </a:cubicBezTo>
                <a:cubicBezTo>
                  <a:pt x="20491" y="31099"/>
                  <a:pt x="20491" y="31064"/>
                  <a:pt x="20503" y="31028"/>
                </a:cubicBezTo>
                <a:cubicBezTo>
                  <a:pt x="20526" y="30885"/>
                  <a:pt x="20550" y="30742"/>
                  <a:pt x="20574" y="30587"/>
                </a:cubicBezTo>
                <a:cubicBezTo>
                  <a:pt x="20586" y="30540"/>
                  <a:pt x="20598" y="30480"/>
                  <a:pt x="20598" y="30421"/>
                </a:cubicBezTo>
                <a:cubicBezTo>
                  <a:pt x="21193" y="32171"/>
                  <a:pt x="22777" y="34385"/>
                  <a:pt x="27015" y="35136"/>
                </a:cubicBezTo>
                <a:cubicBezTo>
                  <a:pt x="27027" y="35147"/>
                  <a:pt x="27039" y="35147"/>
                  <a:pt x="27051" y="35147"/>
                </a:cubicBezTo>
                <a:cubicBezTo>
                  <a:pt x="27158" y="35147"/>
                  <a:pt x="27253" y="35064"/>
                  <a:pt x="27277" y="34957"/>
                </a:cubicBezTo>
                <a:cubicBezTo>
                  <a:pt x="27301" y="34838"/>
                  <a:pt x="27218" y="34719"/>
                  <a:pt x="27099" y="34695"/>
                </a:cubicBezTo>
                <a:cubicBezTo>
                  <a:pt x="22015" y="33790"/>
                  <a:pt x="20943" y="30790"/>
                  <a:pt x="20753" y="29171"/>
                </a:cubicBezTo>
                <a:lnTo>
                  <a:pt x="20753" y="29171"/>
                </a:lnTo>
                <a:cubicBezTo>
                  <a:pt x="21181" y="29909"/>
                  <a:pt x="22217" y="31171"/>
                  <a:pt x="24670" y="32397"/>
                </a:cubicBezTo>
                <a:cubicBezTo>
                  <a:pt x="24705" y="32409"/>
                  <a:pt x="24741" y="32421"/>
                  <a:pt x="24777" y="32421"/>
                </a:cubicBezTo>
                <a:cubicBezTo>
                  <a:pt x="24860" y="32421"/>
                  <a:pt x="24932" y="32373"/>
                  <a:pt x="24967" y="32290"/>
                </a:cubicBezTo>
                <a:cubicBezTo>
                  <a:pt x="25027" y="32183"/>
                  <a:pt x="24979" y="32052"/>
                  <a:pt x="24872" y="31992"/>
                </a:cubicBezTo>
                <a:cubicBezTo>
                  <a:pt x="23039" y="31076"/>
                  <a:pt x="22050" y="30147"/>
                  <a:pt x="21550" y="29540"/>
                </a:cubicBezTo>
                <a:cubicBezTo>
                  <a:pt x="21015" y="28873"/>
                  <a:pt x="20895" y="28420"/>
                  <a:pt x="20895" y="28420"/>
                </a:cubicBezTo>
                <a:cubicBezTo>
                  <a:pt x="20872" y="28325"/>
                  <a:pt x="20812" y="28266"/>
                  <a:pt x="20729" y="28254"/>
                </a:cubicBezTo>
                <a:cubicBezTo>
                  <a:pt x="20729" y="28230"/>
                  <a:pt x="20717" y="28194"/>
                  <a:pt x="20717" y="28170"/>
                </a:cubicBezTo>
                <a:cubicBezTo>
                  <a:pt x="20717" y="28147"/>
                  <a:pt x="20729" y="28123"/>
                  <a:pt x="20729" y="28123"/>
                </a:cubicBezTo>
                <a:cubicBezTo>
                  <a:pt x="20729" y="28111"/>
                  <a:pt x="20729" y="28099"/>
                  <a:pt x="20729" y="28087"/>
                </a:cubicBezTo>
                <a:cubicBezTo>
                  <a:pt x="22110" y="28849"/>
                  <a:pt x="27230" y="31778"/>
                  <a:pt x="30528" y="35076"/>
                </a:cubicBezTo>
                <a:cubicBezTo>
                  <a:pt x="30563" y="35124"/>
                  <a:pt x="30623" y="35147"/>
                  <a:pt x="30682" y="35147"/>
                </a:cubicBezTo>
                <a:cubicBezTo>
                  <a:pt x="30742" y="35147"/>
                  <a:pt x="30801" y="35124"/>
                  <a:pt x="30837" y="35076"/>
                </a:cubicBezTo>
                <a:cubicBezTo>
                  <a:pt x="30932" y="34993"/>
                  <a:pt x="30932" y="34850"/>
                  <a:pt x="30837" y="34766"/>
                </a:cubicBezTo>
                <a:cubicBezTo>
                  <a:pt x="27753" y="31683"/>
                  <a:pt x="23098" y="28909"/>
                  <a:pt x="21312" y="27897"/>
                </a:cubicBezTo>
                <a:close/>
                <a:moveTo>
                  <a:pt x="19205" y="27825"/>
                </a:moveTo>
                <a:cubicBezTo>
                  <a:pt x="17133" y="28551"/>
                  <a:pt x="13002" y="30552"/>
                  <a:pt x="11525" y="35398"/>
                </a:cubicBezTo>
                <a:cubicBezTo>
                  <a:pt x="11490" y="35517"/>
                  <a:pt x="11549" y="35636"/>
                  <a:pt x="11668" y="35671"/>
                </a:cubicBezTo>
                <a:cubicBezTo>
                  <a:pt x="11692" y="35683"/>
                  <a:pt x="11716" y="35683"/>
                  <a:pt x="11740" y="35683"/>
                </a:cubicBezTo>
                <a:cubicBezTo>
                  <a:pt x="11835" y="35683"/>
                  <a:pt x="11918" y="35624"/>
                  <a:pt x="11954" y="35528"/>
                </a:cubicBezTo>
                <a:cubicBezTo>
                  <a:pt x="13418" y="30706"/>
                  <a:pt x="17633" y="28813"/>
                  <a:pt x="19550" y="28182"/>
                </a:cubicBezTo>
                <a:lnTo>
                  <a:pt x="19550" y="28182"/>
                </a:lnTo>
                <a:cubicBezTo>
                  <a:pt x="18431" y="29171"/>
                  <a:pt x="16359" y="31195"/>
                  <a:pt x="14871" y="33802"/>
                </a:cubicBezTo>
                <a:cubicBezTo>
                  <a:pt x="14811" y="33909"/>
                  <a:pt x="14847" y="34040"/>
                  <a:pt x="14954" y="34100"/>
                </a:cubicBezTo>
                <a:cubicBezTo>
                  <a:pt x="14990" y="34124"/>
                  <a:pt x="15026" y="34135"/>
                  <a:pt x="15061" y="34135"/>
                </a:cubicBezTo>
                <a:cubicBezTo>
                  <a:pt x="15145" y="34135"/>
                  <a:pt x="15216" y="34088"/>
                  <a:pt x="15264" y="34016"/>
                </a:cubicBezTo>
                <a:cubicBezTo>
                  <a:pt x="16943" y="31076"/>
                  <a:pt x="19383" y="28897"/>
                  <a:pt x="20276" y="28147"/>
                </a:cubicBezTo>
                <a:cubicBezTo>
                  <a:pt x="20276" y="28159"/>
                  <a:pt x="20276" y="28170"/>
                  <a:pt x="20276" y="28194"/>
                </a:cubicBezTo>
                <a:cubicBezTo>
                  <a:pt x="20264" y="28301"/>
                  <a:pt x="20264" y="28492"/>
                  <a:pt x="20276" y="28742"/>
                </a:cubicBezTo>
                <a:cubicBezTo>
                  <a:pt x="20276" y="28801"/>
                  <a:pt x="20276" y="28861"/>
                  <a:pt x="20276" y="28921"/>
                </a:cubicBezTo>
                <a:cubicBezTo>
                  <a:pt x="20276" y="29028"/>
                  <a:pt x="20264" y="29123"/>
                  <a:pt x="20264" y="29230"/>
                </a:cubicBezTo>
                <a:cubicBezTo>
                  <a:pt x="20253" y="29313"/>
                  <a:pt x="20253" y="29385"/>
                  <a:pt x="20253" y="29468"/>
                </a:cubicBezTo>
                <a:cubicBezTo>
                  <a:pt x="20241" y="29575"/>
                  <a:pt x="20229" y="29671"/>
                  <a:pt x="20229" y="29778"/>
                </a:cubicBezTo>
                <a:cubicBezTo>
                  <a:pt x="20217" y="29849"/>
                  <a:pt x="20217" y="29933"/>
                  <a:pt x="20205" y="30016"/>
                </a:cubicBezTo>
                <a:cubicBezTo>
                  <a:pt x="20193" y="30111"/>
                  <a:pt x="20181" y="30218"/>
                  <a:pt x="20169" y="30314"/>
                </a:cubicBezTo>
                <a:cubicBezTo>
                  <a:pt x="20157" y="30385"/>
                  <a:pt x="20145" y="30468"/>
                  <a:pt x="20133" y="30540"/>
                </a:cubicBezTo>
                <a:cubicBezTo>
                  <a:pt x="20122" y="30647"/>
                  <a:pt x="20098" y="30742"/>
                  <a:pt x="20086" y="30849"/>
                </a:cubicBezTo>
                <a:cubicBezTo>
                  <a:pt x="20074" y="30921"/>
                  <a:pt x="20062" y="30992"/>
                  <a:pt x="20038" y="31064"/>
                </a:cubicBezTo>
                <a:cubicBezTo>
                  <a:pt x="20026" y="31171"/>
                  <a:pt x="19991" y="31290"/>
                  <a:pt x="19967" y="31397"/>
                </a:cubicBezTo>
                <a:cubicBezTo>
                  <a:pt x="19955" y="31457"/>
                  <a:pt x="19943" y="31504"/>
                  <a:pt x="19931" y="31564"/>
                </a:cubicBezTo>
                <a:cubicBezTo>
                  <a:pt x="19895" y="31730"/>
                  <a:pt x="19848" y="31897"/>
                  <a:pt x="19800" y="32064"/>
                </a:cubicBezTo>
                <a:cubicBezTo>
                  <a:pt x="19062" y="34624"/>
                  <a:pt x="17597" y="36314"/>
                  <a:pt x="16371" y="37338"/>
                </a:cubicBezTo>
                <a:cubicBezTo>
                  <a:pt x="17550" y="35469"/>
                  <a:pt x="18228" y="33076"/>
                  <a:pt x="18264" y="32957"/>
                </a:cubicBezTo>
                <a:cubicBezTo>
                  <a:pt x="18300" y="32838"/>
                  <a:pt x="18228" y="32719"/>
                  <a:pt x="18109" y="32683"/>
                </a:cubicBezTo>
                <a:cubicBezTo>
                  <a:pt x="18089" y="32677"/>
                  <a:pt x="18068" y="32674"/>
                  <a:pt x="18047" y="32674"/>
                </a:cubicBezTo>
                <a:cubicBezTo>
                  <a:pt x="17951" y="32674"/>
                  <a:pt x="17865" y="32739"/>
                  <a:pt x="17836" y="32838"/>
                </a:cubicBezTo>
                <a:cubicBezTo>
                  <a:pt x="17824" y="32873"/>
                  <a:pt x="16788" y="36541"/>
                  <a:pt x="15097" y="38243"/>
                </a:cubicBezTo>
                <a:cubicBezTo>
                  <a:pt x="15002" y="38303"/>
                  <a:pt x="14919" y="38350"/>
                  <a:pt x="14835" y="38398"/>
                </a:cubicBezTo>
                <a:cubicBezTo>
                  <a:pt x="14442" y="38612"/>
                  <a:pt x="14061" y="38838"/>
                  <a:pt x="13704" y="39088"/>
                </a:cubicBezTo>
                <a:cubicBezTo>
                  <a:pt x="12918" y="39636"/>
                  <a:pt x="12263" y="40196"/>
                  <a:pt x="11728" y="40755"/>
                </a:cubicBezTo>
                <a:cubicBezTo>
                  <a:pt x="11978" y="38957"/>
                  <a:pt x="12633" y="37076"/>
                  <a:pt x="12633" y="37064"/>
                </a:cubicBezTo>
                <a:cubicBezTo>
                  <a:pt x="12680" y="36945"/>
                  <a:pt x="12621" y="36814"/>
                  <a:pt x="12502" y="36779"/>
                </a:cubicBezTo>
                <a:cubicBezTo>
                  <a:pt x="12476" y="36768"/>
                  <a:pt x="12449" y="36764"/>
                  <a:pt x="12424" y="36764"/>
                </a:cubicBezTo>
                <a:cubicBezTo>
                  <a:pt x="12330" y="36764"/>
                  <a:pt x="12244" y="36826"/>
                  <a:pt x="12216" y="36910"/>
                </a:cubicBezTo>
                <a:cubicBezTo>
                  <a:pt x="12180" y="37017"/>
                  <a:pt x="11370" y="39338"/>
                  <a:pt x="11216" y="41351"/>
                </a:cubicBezTo>
                <a:cubicBezTo>
                  <a:pt x="11120" y="41482"/>
                  <a:pt x="11025" y="41601"/>
                  <a:pt x="10942" y="41732"/>
                </a:cubicBezTo>
                <a:cubicBezTo>
                  <a:pt x="10811" y="41910"/>
                  <a:pt x="10608" y="42017"/>
                  <a:pt x="10394" y="42017"/>
                </a:cubicBezTo>
                <a:cubicBezTo>
                  <a:pt x="10049" y="40648"/>
                  <a:pt x="10668" y="38267"/>
                  <a:pt x="10680" y="38243"/>
                </a:cubicBezTo>
                <a:cubicBezTo>
                  <a:pt x="10704" y="38124"/>
                  <a:pt x="10632" y="38005"/>
                  <a:pt x="10513" y="37969"/>
                </a:cubicBezTo>
                <a:cubicBezTo>
                  <a:pt x="10492" y="37963"/>
                  <a:pt x="10472" y="37960"/>
                  <a:pt x="10451" y="37960"/>
                </a:cubicBezTo>
                <a:cubicBezTo>
                  <a:pt x="10355" y="37960"/>
                  <a:pt x="10269" y="38026"/>
                  <a:pt x="10239" y="38124"/>
                </a:cubicBezTo>
                <a:cubicBezTo>
                  <a:pt x="10216" y="38231"/>
                  <a:pt x="9680" y="40303"/>
                  <a:pt x="9894" y="41791"/>
                </a:cubicBezTo>
                <a:cubicBezTo>
                  <a:pt x="9858" y="41744"/>
                  <a:pt x="9835" y="41708"/>
                  <a:pt x="9811" y="41660"/>
                </a:cubicBezTo>
                <a:cubicBezTo>
                  <a:pt x="9525" y="41148"/>
                  <a:pt x="9311" y="40565"/>
                  <a:pt x="9156" y="39934"/>
                </a:cubicBezTo>
                <a:cubicBezTo>
                  <a:pt x="8513" y="37255"/>
                  <a:pt x="9061" y="34409"/>
                  <a:pt x="10644" y="32111"/>
                </a:cubicBezTo>
                <a:cubicBezTo>
                  <a:pt x="12240" y="29802"/>
                  <a:pt x="14728" y="28278"/>
                  <a:pt x="17490" y="27932"/>
                </a:cubicBezTo>
                <a:cubicBezTo>
                  <a:pt x="18074" y="27849"/>
                  <a:pt x="18609" y="27825"/>
                  <a:pt x="19050" y="27825"/>
                </a:cubicBezTo>
                <a:close/>
                <a:moveTo>
                  <a:pt x="9668" y="0"/>
                </a:moveTo>
                <a:cubicBezTo>
                  <a:pt x="9644" y="0"/>
                  <a:pt x="9620" y="0"/>
                  <a:pt x="9608" y="12"/>
                </a:cubicBezTo>
                <a:lnTo>
                  <a:pt x="9585" y="12"/>
                </a:lnTo>
                <a:cubicBezTo>
                  <a:pt x="9573" y="24"/>
                  <a:pt x="9549" y="24"/>
                  <a:pt x="9537" y="36"/>
                </a:cubicBezTo>
                <a:lnTo>
                  <a:pt x="9537" y="48"/>
                </a:lnTo>
                <a:cubicBezTo>
                  <a:pt x="9513" y="60"/>
                  <a:pt x="9501" y="72"/>
                  <a:pt x="9489" y="84"/>
                </a:cubicBezTo>
                <a:cubicBezTo>
                  <a:pt x="9489" y="96"/>
                  <a:pt x="9489" y="96"/>
                  <a:pt x="9477" y="96"/>
                </a:cubicBezTo>
                <a:cubicBezTo>
                  <a:pt x="9477" y="107"/>
                  <a:pt x="9477" y="107"/>
                  <a:pt x="9477" y="107"/>
                </a:cubicBezTo>
                <a:cubicBezTo>
                  <a:pt x="9465" y="119"/>
                  <a:pt x="9454" y="143"/>
                  <a:pt x="9454" y="155"/>
                </a:cubicBezTo>
                <a:cubicBezTo>
                  <a:pt x="9454" y="155"/>
                  <a:pt x="9454" y="167"/>
                  <a:pt x="9454" y="167"/>
                </a:cubicBezTo>
                <a:cubicBezTo>
                  <a:pt x="9442" y="191"/>
                  <a:pt x="9442" y="215"/>
                  <a:pt x="9442" y="227"/>
                </a:cubicBezTo>
                <a:lnTo>
                  <a:pt x="9442" y="238"/>
                </a:lnTo>
                <a:cubicBezTo>
                  <a:pt x="9442" y="250"/>
                  <a:pt x="9454" y="274"/>
                  <a:pt x="9454" y="298"/>
                </a:cubicBezTo>
                <a:cubicBezTo>
                  <a:pt x="9454" y="298"/>
                  <a:pt x="9454" y="298"/>
                  <a:pt x="9465" y="310"/>
                </a:cubicBezTo>
                <a:cubicBezTo>
                  <a:pt x="9465" y="322"/>
                  <a:pt x="9477" y="346"/>
                  <a:pt x="9489" y="358"/>
                </a:cubicBezTo>
                <a:cubicBezTo>
                  <a:pt x="9489" y="358"/>
                  <a:pt x="9489" y="369"/>
                  <a:pt x="9501" y="369"/>
                </a:cubicBezTo>
                <a:cubicBezTo>
                  <a:pt x="11954" y="3298"/>
                  <a:pt x="11251" y="8168"/>
                  <a:pt x="11251" y="8204"/>
                </a:cubicBezTo>
                <a:cubicBezTo>
                  <a:pt x="10775" y="10502"/>
                  <a:pt x="10513" y="13740"/>
                  <a:pt x="11954" y="16121"/>
                </a:cubicBezTo>
                <a:cubicBezTo>
                  <a:pt x="12049" y="16276"/>
                  <a:pt x="12144" y="16407"/>
                  <a:pt x="12252" y="16550"/>
                </a:cubicBezTo>
                <a:cubicBezTo>
                  <a:pt x="10374" y="15714"/>
                  <a:pt x="8266" y="15452"/>
                  <a:pt x="6346" y="15452"/>
                </a:cubicBezTo>
                <a:cubicBezTo>
                  <a:pt x="5612" y="15452"/>
                  <a:pt x="4906" y="15491"/>
                  <a:pt x="4251" y="15550"/>
                </a:cubicBezTo>
                <a:cubicBezTo>
                  <a:pt x="4247" y="15550"/>
                  <a:pt x="4191" y="15552"/>
                  <a:pt x="4092" y="15552"/>
                </a:cubicBezTo>
                <a:cubicBezTo>
                  <a:pt x="3480" y="15552"/>
                  <a:pt x="1255" y="15481"/>
                  <a:pt x="393" y="14454"/>
                </a:cubicBezTo>
                <a:cubicBezTo>
                  <a:pt x="381" y="14431"/>
                  <a:pt x="357" y="14419"/>
                  <a:pt x="345" y="14407"/>
                </a:cubicBezTo>
                <a:lnTo>
                  <a:pt x="333" y="14407"/>
                </a:lnTo>
                <a:cubicBezTo>
                  <a:pt x="321" y="14395"/>
                  <a:pt x="298" y="14383"/>
                  <a:pt x="274" y="14383"/>
                </a:cubicBezTo>
                <a:cubicBezTo>
                  <a:pt x="262" y="14377"/>
                  <a:pt x="250" y="14374"/>
                  <a:pt x="240" y="14374"/>
                </a:cubicBezTo>
                <a:cubicBezTo>
                  <a:pt x="229" y="14374"/>
                  <a:pt x="220" y="14377"/>
                  <a:pt x="214" y="14383"/>
                </a:cubicBezTo>
                <a:lnTo>
                  <a:pt x="202" y="14383"/>
                </a:lnTo>
                <a:cubicBezTo>
                  <a:pt x="179" y="14383"/>
                  <a:pt x="155" y="14383"/>
                  <a:pt x="131" y="14395"/>
                </a:cubicBezTo>
                <a:cubicBezTo>
                  <a:pt x="131" y="14395"/>
                  <a:pt x="131" y="14407"/>
                  <a:pt x="131" y="14407"/>
                </a:cubicBezTo>
                <a:cubicBezTo>
                  <a:pt x="119" y="14407"/>
                  <a:pt x="107" y="14407"/>
                  <a:pt x="107" y="14419"/>
                </a:cubicBezTo>
                <a:cubicBezTo>
                  <a:pt x="71" y="14431"/>
                  <a:pt x="48" y="14466"/>
                  <a:pt x="36" y="14490"/>
                </a:cubicBezTo>
                <a:cubicBezTo>
                  <a:pt x="36" y="14502"/>
                  <a:pt x="24" y="14502"/>
                  <a:pt x="24" y="14502"/>
                </a:cubicBezTo>
                <a:cubicBezTo>
                  <a:pt x="12" y="14526"/>
                  <a:pt x="12" y="14550"/>
                  <a:pt x="12" y="14562"/>
                </a:cubicBezTo>
                <a:cubicBezTo>
                  <a:pt x="12" y="14574"/>
                  <a:pt x="0" y="14574"/>
                  <a:pt x="0" y="14574"/>
                </a:cubicBezTo>
                <a:cubicBezTo>
                  <a:pt x="0" y="14597"/>
                  <a:pt x="0" y="14621"/>
                  <a:pt x="12" y="14645"/>
                </a:cubicBezTo>
                <a:cubicBezTo>
                  <a:pt x="12" y="14693"/>
                  <a:pt x="250" y="15848"/>
                  <a:pt x="1524" y="16967"/>
                </a:cubicBezTo>
                <a:cubicBezTo>
                  <a:pt x="3423" y="18647"/>
                  <a:pt x="6303" y="19048"/>
                  <a:pt x="8576" y="19048"/>
                </a:cubicBezTo>
                <a:cubicBezTo>
                  <a:pt x="8783" y="19048"/>
                  <a:pt x="8984" y="19044"/>
                  <a:pt x="9180" y="19038"/>
                </a:cubicBezTo>
                <a:cubicBezTo>
                  <a:pt x="9215" y="19050"/>
                  <a:pt x="13121" y="19169"/>
                  <a:pt x="15716" y="21277"/>
                </a:cubicBezTo>
                <a:cubicBezTo>
                  <a:pt x="14795" y="20887"/>
                  <a:pt x="13793" y="20691"/>
                  <a:pt x="12711" y="20691"/>
                </a:cubicBezTo>
                <a:cubicBezTo>
                  <a:pt x="12074" y="20691"/>
                  <a:pt x="11409" y="20759"/>
                  <a:pt x="10716" y="20896"/>
                </a:cubicBezTo>
                <a:cubicBezTo>
                  <a:pt x="9549" y="21134"/>
                  <a:pt x="8370" y="21574"/>
                  <a:pt x="7203" y="22217"/>
                </a:cubicBezTo>
                <a:cubicBezTo>
                  <a:pt x="6227" y="22753"/>
                  <a:pt x="4810" y="23479"/>
                  <a:pt x="3536" y="23932"/>
                </a:cubicBezTo>
                <a:cubicBezTo>
                  <a:pt x="3155" y="24063"/>
                  <a:pt x="2869" y="24396"/>
                  <a:pt x="2786" y="24801"/>
                </a:cubicBezTo>
                <a:cubicBezTo>
                  <a:pt x="2715" y="25206"/>
                  <a:pt x="2858" y="25599"/>
                  <a:pt x="3167" y="25873"/>
                </a:cubicBezTo>
                <a:cubicBezTo>
                  <a:pt x="3250" y="25944"/>
                  <a:pt x="3334" y="26015"/>
                  <a:pt x="3429" y="26099"/>
                </a:cubicBezTo>
                <a:cubicBezTo>
                  <a:pt x="3953" y="26515"/>
                  <a:pt x="4632" y="26980"/>
                  <a:pt x="5465" y="27385"/>
                </a:cubicBezTo>
                <a:lnTo>
                  <a:pt x="5477" y="27385"/>
                </a:lnTo>
                <a:cubicBezTo>
                  <a:pt x="6775" y="28016"/>
                  <a:pt x="8465" y="28504"/>
                  <a:pt x="10537" y="28504"/>
                </a:cubicBezTo>
                <a:cubicBezTo>
                  <a:pt x="11775" y="28504"/>
                  <a:pt x="13145" y="28337"/>
                  <a:pt x="14657" y="27920"/>
                </a:cubicBezTo>
                <a:cubicBezTo>
                  <a:pt x="14669" y="27909"/>
                  <a:pt x="15681" y="27599"/>
                  <a:pt x="17133" y="27539"/>
                </a:cubicBezTo>
                <a:lnTo>
                  <a:pt x="17133" y="27539"/>
                </a:lnTo>
                <a:cubicBezTo>
                  <a:pt x="14371" y="27968"/>
                  <a:pt x="11882" y="29540"/>
                  <a:pt x="10275" y="31861"/>
                </a:cubicBezTo>
                <a:cubicBezTo>
                  <a:pt x="8620" y="34266"/>
                  <a:pt x="8049" y="37243"/>
                  <a:pt x="8715" y="40041"/>
                </a:cubicBezTo>
                <a:cubicBezTo>
                  <a:pt x="8882" y="40720"/>
                  <a:pt x="9120" y="41339"/>
                  <a:pt x="9418" y="41886"/>
                </a:cubicBezTo>
                <a:cubicBezTo>
                  <a:pt x="9608" y="42232"/>
                  <a:pt x="9954" y="42446"/>
                  <a:pt x="10347" y="42470"/>
                </a:cubicBezTo>
                <a:lnTo>
                  <a:pt x="10406" y="42470"/>
                </a:lnTo>
                <a:cubicBezTo>
                  <a:pt x="10763" y="42470"/>
                  <a:pt x="11109" y="42291"/>
                  <a:pt x="11311" y="41982"/>
                </a:cubicBezTo>
                <a:cubicBezTo>
                  <a:pt x="11894" y="41136"/>
                  <a:pt x="12775" y="40291"/>
                  <a:pt x="13954" y="39469"/>
                </a:cubicBezTo>
                <a:cubicBezTo>
                  <a:pt x="14299" y="39219"/>
                  <a:pt x="14680" y="39005"/>
                  <a:pt x="15061" y="38791"/>
                </a:cubicBezTo>
                <a:cubicBezTo>
                  <a:pt x="16157" y="38184"/>
                  <a:pt x="18729" y="36421"/>
                  <a:pt x="20003" y="32909"/>
                </a:cubicBezTo>
                <a:cubicBezTo>
                  <a:pt x="20776" y="35195"/>
                  <a:pt x="22908" y="36910"/>
                  <a:pt x="25396" y="37160"/>
                </a:cubicBezTo>
                <a:cubicBezTo>
                  <a:pt x="25899" y="37215"/>
                  <a:pt x="26429" y="37242"/>
                  <a:pt x="26984" y="37242"/>
                </a:cubicBezTo>
                <a:cubicBezTo>
                  <a:pt x="27507" y="37242"/>
                  <a:pt x="28050" y="37218"/>
                  <a:pt x="28611" y="37172"/>
                </a:cubicBezTo>
                <a:cubicBezTo>
                  <a:pt x="28979" y="37139"/>
                  <a:pt x="29346" y="37123"/>
                  <a:pt x="29710" y="37123"/>
                </a:cubicBezTo>
                <a:cubicBezTo>
                  <a:pt x="30549" y="37123"/>
                  <a:pt x="31374" y="37208"/>
                  <a:pt x="32171" y="37374"/>
                </a:cubicBezTo>
                <a:cubicBezTo>
                  <a:pt x="32373" y="37410"/>
                  <a:pt x="32647" y="37469"/>
                  <a:pt x="32909" y="37553"/>
                </a:cubicBezTo>
                <a:cubicBezTo>
                  <a:pt x="33016" y="37576"/>
                  <a:pt x="33111" y="37588"/>
                  <a:pt x="33218" y="37588"/>
                </a:cubicBezTo>
                <a:cubicBezTo>
                  <a:pt x="33540" y="37588"/>
                  <a:pt x="33849" y="37445"/>
                  <a:pt x="34064" y="37183"/>
                </a:cubicBezTo>
                <a:cubicBezTo>
                  <a:pt x="34350" y="36838"/>
                  <a:pt x="34385" y="36374"/>
                  <a:pt x="34183" y="35981"/>
                </a:cubicBezTo>
                <a:cubicBezTo>
                  <a:pt x="33004" y="33743"/>
                  <a:pt x="30932" y="30790"/>
                  <a:pt x="27587" y="29004"/>
                </a:cubicBezTo>
                <a:cubicBezTo>
                  <a:pt x="31230" y="28659"/>
                  <a:pt x="33802" y="27123"/>
                  <a:pt x="34088" y="26956"/>
                </a:cubicBezTo>
                <a:cubicBezTo>
                  <a:pt x="35451" y="26455"/>
                  <a:pt x="36545" y="26325"/>
                  <a:pt x="37304" y="26325"/>
                </a:cubicBezTo>
                <a:cubicBezTo>
                  <a:pt x="37446" y="26325"/>
                  <a:pt x="37577" y="26329"/>
                  <a:pt x="37695" y="26337"/>
                </a:cubicBezTo>
                <a:cubicBezTo>
                  <a:pt x="37716" y="26338"/>
                  <a:pt x="37737" y="26339"/>
                  <a:pt x="37758" y="26339"/>
                </a:cubicBezTo>
                <a:cubicBezTo>
                  <a:pt x="38043" y="26339"/>
                  <a:pt x="38302" y="26188"/>
                  <a:pt x="38457" y="25944"/>
                </a:cubicBezTo>
                <a:cubicBezTo>
                  <a:pt x="38624" y="25682"/>
                  <a:pt x="38636" y="25372"/>
                  <a:pt x="38493" y="25099"/>
                </a:cubicBezTo>
                <a:cubicBezTo>
                  <a:pt x="38410" y="24956"/>
                  <a:pt x="38314" y="24813"/>
                  <a:pt x="38219" y="24670"/>
                </a:cubicBezTo>
                <a:cubicBezTo>
                  <a:pt x="38219" y="24670"/>
                  <a:pt x="38219" y="24658"/>
                  <a:pt x="38207" y="24658"/>
                </a:cubicBezTo>
                <a:cubicBezTo>
                  <a:pt x="37362" y="23384"/>
                  <a:pt x="36005" y="22372"/>
                  <a:pt x="34171" y="21670"/>
                </a:cubicBezTo>
                <a:cubicBezTo>
                  <a:pt x="32886" y="21177"/>
                  <a:pt x="31544" y="20933"/>
                  <a:pt x="30209" y="20933"/>
                </a:cubicBezTo>
                <a:cubicBezTo>
                  <a:pt x="28574" y="20933"/>
                  <a:pt x="26950" y="21299"/>
                  <a:pt x="25456" y="22027"/>
                </a:cubicBezTo>
                <a:cubicBezTo>
                  <a:pt x="25777" y="20741"/>
                  <a:pt x="25813" y="19336"/>
                  <a:pt x="25587" y="17836"/>
                </a:cubicBezTo>
                <a:cubicBezTo>
                  <a:pt x="25396" y="16586"/>
                  <a:pt x="24920" y="15336"/>
                  <a:pt x="24134" y="14026"/>
                </a:cubicBezTo>
                <a:cubicBezTo>
                  <a:pt x="23634" y="13192"/>
                  <a:pt x="23396" y="12442"/>
                  <a:pt x="23265" y="11966"/>
                </a:cubicBezTo>
                <a:cubicBezTo>
                  <a:pt x="23181" y="11633"/>
                  <a:pt x="22943" y="11359"/>
                  <a:pt x="22610" y="11252"/>
                </a:cubicBezTo>
                <a:cubicBezTo>
                  <a:pt x="22512" y="11219"/>
                  <a:pt x="22410" y="11203"/>
                  <a:pt x="22308" y="11203"/>
                </a:cubicBezTo>
                <a:cubicBezTo>
                  <a:pt x="22078" y="11203"/>
                  <a:pt x="21847" y="11285"/>
                  <a:pt x="21657" y="11442"/>
                </a:cubicBezTo>
                <a:cubicBezTo>
                  <a:pt x="21419" y="11633"/>
                  <a:pt x="21193" y="11823"/>
                  <a:pt x="20979" y="12026"/>
                </a:cubicBezTo>
                <a:cubicBezTo>
                  <a:pt x="20967" y="12026"/>
                  <a:pt x="20967" y="12038"/>
                  <a:pt x="20955" y="12049"/>
                </a:cubicBezTo>
                <a:cubicBezTo>
                  <a:pt x="17228" y="15419"/>
                  <a:pt x="16478" y="18622"/>
                  <a:pt x="16740" y="21074"/>
                </a:cubicBezTo>
                <a:cubicBezTo>
                  <a:pt x="16466" y="20372"/>
                  <a:pt x="15931" y="19324"/>
                  <a:pt x="14907" y="18324"/>
                </a:cubicBezTo>
                <a:cubicBezTo>
                  <a:pt x="14704" y="18122"/>
                  <a:pt x="14490" y="17943"/>
                  <a:pt x="14276" y="17764"/>
                </a:cubicBezTo>
                <a:cubicBezTo>
                  <a:pt x="14276" y="17753"/>
                  <a:pt x="14264" y="17729"/>
                  <a:pt x="14264" y="17717"/>
                </a:cubicBezTo>
                <a:cubicBezTo>
                  <a:pt x="14264" y="17705"/>
                  <a:pt x="14252" y="17693"/>
                  <a:pt x="14252" y="17693"/>
                </a:cubicBezTo>
                <a:cubicBezTo>
                  <a:pt x="14240" y="17681"/>
                  <a:pt x="14240" y="17669"/>
                  <a:pt x="14228" y="17657"/>
                </a:cubicBezTo>
                <a:cubicBezTo>
                  <a:pt x="13228" y="16467"/>
                  <a:pt x="13811" y="13692"/>
                  <a:pt x="13823" y="13681"/>
                </a:cubicBezTo>
                <a:cubicBezTo>
                  <a:pt x="14692" y="10514"/>
                  <a:pt x="15240" y="6049"/>
                  <a:pt x="12942" y="2703"/>
                </a:cubicBezTo>
                <a:cubicBezTo>
                  <a:pt x="11561" y="679"/>
                  <a:pt x="9811" y="36"/>
                  <a:pt x="9739" y="12"/>
                </a:cubicBezTo>
                <a:cubicBezTo>
                  <a:pt x="9716" y="0"/>
                  <a:pt x="9692" y="0"/>
                  <a:pt x="9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1679F137-2A30-407A-8F9C-66FAF94AE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730" y="4755755"/>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5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subTitle" idx="4294967295"/>
          </p:nvPr>
        </p:nvSpPr>
        <p:spPr>
          <a:xfrm>
            <a:off x="6806351" y="1479767"/>
            <a:ext cx="2073197" cy="440023"/>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b="1" dirty="0">
                <a:solidFill>
                  <a:schemeClr val="lt2"/>
                </a:solidFill>
                <a:latin typeface="Source Serif Pro"/>
                <a:ea typeface="Source Serif Pro"/>
                <a:cs typeface="Source Serif Pro"/>
                <a:sym typeface="Source Serif Pro"/>
              </a:rPr>
              <a:t>Transformation using  </a:t>
            </a:r>
            <a:r>
              <a:rPr lang="en-IN" b="1" dirty="0" err="1">
                <a:solidFill>
                  <a:schemeClr val="lt2"/>
                </a:solidFill>
                <a:latin typeface="Source Serif Pro"/>
                <a:ea typeface="Source Serif Pro"/>
                <a:cs typeface="Source Serif Pro"/>
                <a:sym typeface="Source Serif Pro"/>
              </a:rPr>
              <a:t>MinMaxScaler</a:t>
            </a:r>
            <a:endParaRPr b="1" dirty="0">
              <a:solidFill>
                <a:schemeClr val="lt2"/>
              </a:solidFill>
              <a:latin typeface="Source Serif Pro"/>
              <a:ea typeface="Source Serif Pro"/>
              <a:cs typeface="Source Serif Pro"/>
              <a:sym typeface="Source Serif Pro"/>
            </a:endParaRPr>
          </a:p>
        </p:txBody>
      </p:sp>
      <p:sp>
        <p:nvSpPr>
          <p:cNvPr id="372" name="Google Shape;372;p49"/>
          <p:cNvSpPr txBox="1">
            <a:spLocks noGrp="1"/>
          </p:cNvSpPr>
          <p:nvPr>
            <p:ph type="subTitle" idx="4294967295"/>
          </p:nvPr>
        </p:nvSpPr>
        <p:spPr>
          <a:xfrm>
            <a:off x="6806353" y="3223700"/>
            <a:ext cx="1396800" cy="29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b="1" dirty="0">
                <a:solidFill>
                  <a:schemeClr val="lt2"/>
                </a:solidFill>
                <a:latin typeface="Source Serif Pro"/>
                <a:ea typeface="Source Serif Pro"/>
                <a:cs typeface="Source Serif Pro"/>
                <a:sym typeface="Source Serif Pro"/>
              </a:rPr>
              <a:t>Removal of Outliers</a:t>
            </a:r>
            <a:endParaRPr b="1" dirty="0">
              <a:solidFill>
                <a:schemeClr val="lt2"/>
              </a:solidFill>
              <a:latin typeface="Source Serif Pro"/>
              <a:ea typeface="Source Serif Pro"/>
              <a:cs typeface="Source Serif Pro"/>
              <a:sym typeface="Source Serif Pro"/>
            </a:endParaRPr>
          </a:p>
        </p:txBody>
      </p:sp>
      <p:sp>
        <p:nvSpPr>
          <p:cNvPr id="374" name="Google Shape;374;p49"/>
          <p:cNvSpPr txBox="1">
            <a:spLocks noGrp="1"/>
          </p:cNvSpPr>
          <p:nvPr>
            <p:ph type="subTitle" idx="4294967295"/>
          </p:nvPr>
        </p:nvSpPr>
        <p:spPr>
          <a:xfrm>
            <a:off x="0" y="1687140"/>
            <a:ext cx="2341114" cy="83328"/>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N" b="1" dirty="0">
                <a:solidFill>
                  <a:schemeClr val="lt2"/>
                </a:solidFill>
                <a:latin typeface="Source Serif Pro"/>
                <a:ea typeface="Source Serif Pro"/>
                <a:cs typeface="Source Serif Pro"/>
                <a:sym typeface="Source Serif Pro"/>
              </a:rPr>
              <a:t>Transformation using Label Encoding</a:t>
            </a:r>
            <a:endParaRPr b="1" dirty="0">
              <a:solidFill>
                <a:schemeClr val="lt2"/>
              </a:solidFill>
              <a:latin typeface="Source Serif Pro"/>
              <a:ea typeface="Source Serif Pro"/>
              <a:cs typeface="Source Serif Pro"/>
              <a:sym typeface="Source Serif Pro"/>
            </a:endParaRPr>
          </a:p>
        </p:txBody>
      </p:sp>
      <p:sp>
        <p:nvSpPr>
          <p:cNvPr id="376" name="Google Shape;376;p49"/>
          <p:cNvSpPr txBox="1">
            <a:spLocks noGrp="1"/>
          </p:cNvSpPr>
          <p:nvPr>
            <p:ph type="subTitle" idx="4294967295"/>
          </p:nvPr>
        </p:nvSpPr>
        <p:spPr>
          <a:xfrm>
            <a:off x="942214" y="3223700"/>
            <a:ext cx="1398900" cy="292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N" b="1" dirty="0">
                <a:solidFill>
                  <a:schemeClr val="lt2"/>
                </a:solidFill>
                <a:latin typeface="Source Serif Pro"/>
                <a:ea typeface="Source Serif Pro"/>
                <a:cs typeface="Source Serif Pro"/>
                <a:sym typeface="Source Serif Pro"/>
              </a:rPr>
              <a:t>Removal of NA’s</a:t>
            </a:r>
            <a:endParaRPr b="1" dirty="0">
              <a:solidFill>
                <a:schemeClr val="lt2"/>
              </a:solidFill>
              <a:latin typeface="Source Serif Pro"/>
              <a:ea typeface="Source Serif Pro"/>
              <a:cs typeface="Source Serif Pro"/>
              <a:sym typeface="Source Serif Pro"/>
            </a:endParaRPr>
          </a:p>
        </p:txBody>
      </p:sp>
      <p:sp>
        <p:nvSpPr>
          <p:cNvPr id="378" name="Google Shape;378;p49"/>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Data Preparation</a:t>
            </a:r>
            <a:endParaRPr dirty="0"/>
          </a:p>
        </p:txBody>
      </p:sp>
      <p:cxnSp>
        <p:nvCxnSpPr>
          <p:cNvPr id="379" name="Google Shape;379;p49"/>
          <p:cNvCxnSpPr/>
          <p:nvPr/>
        </p:nvCxnSpPr>
        <p:spPr>
          <a:xfrm>
            <a:off x="5205025" y="1637225"/>
            <a:ext cx="1570800" cy="0"/>
          </a:xfrm>
          <a:prstGeom prst="straightConnector1">
            <a:avLst/>
          </a:prstGeom>
          <a:noFill/>
          <a:ln w="19050" cap="flat" cmpd="sng">
            <a:solidFill>
              <a:schemeClr val="accent1"/>
            </a:solidFill>
            <a:prstDash val="solid"/>
            <a:round/>
            <a:headEnd type="none" w="med" len="med"/>
            <a:tailEnd type="oval" w="med" len="med"/>
          </a:ln>
        </p:spPr>
      </p:cxnSp>
      <p:cxnSp>
        <p:nvCxnSpPr>
          <p:cNvPr id="380" name="Google Shape;380;p49"/>
          <p:cNvCxnSpPr/>
          <p:nvPr/>
        </p:nvCxnSpPr>
        <p:spPr>
          <a:xfrm>
            <a:off x="5205025" y="3412339"/>
            <a:ext cx="1570800" cy="0"/>
          </a:xfrm>
          <a:prstGeom prst="straightConnector1">
            <a:avLst/>
          </a:prstGeom>
          <a:noFill/>
          <a:ln w="19050" cap="flat" cmpd="sng">
            <a:solidFill>
              <a:schemeClr val="accent2"/>
            </a:solidFill>
            <a:prstDash val="solid"/>
            <a:round/>
            <a:headEnd type="none" w="med" len="med"/>
            <a:tailEnd type="oval" w="med" len="med"/>
          </a:ln>
        </p:spPr>
      </p:cxnSp>
      <p:cxnSp>
        <p:nvCxnSpPr>
          <p:cNvPr id="381" name="Google Shape;381;p49"/>
          <p:cNvCxnSpPr/>
          <p:nvPr/>
        </p:nvCxnSpPr>
        <p:spPr>
          <a:xfrm rot="10800000">
            <a:off x="2398050" y="3412339"/>
            <a:ext cx="1537800" cy="0"/>
          </a:xfrm>
          <a:prstGeom prst="straightConnector1">
            <a:avLst/>
          </a:prstGeom>
          <a:noFill/>
          <a:ln w="19050" cap="flat" cmpd="sng">
            <a:solidFill>
              <a:schemeClr val="lt2"/>
            </a:solidFill>
            <a:prstDash val="solid"/>
            <a:round/>
            <a:headEnd type="none" w="med" len="med"/>
            <a:tailEnd type="oval" w="med" len="med"/>
          </a:ln>
        </p:spPr>
      </p:cxnSp>
      <p:cxnSp>
        <p:nvCxnSpPr>
          <p:cNvPr id="382" name="Google Shape;382;p49"/>
          <p:cNvCxnSpPr/>
          <p:nvPr/>
        </p:nvCxnSpPr>
        <p:spPr>
          <a:xfrm rot="10800000">
            <a:off x="2398050" y="1651114"/>
            <a:ext cx="1537800" cy="0"/>
          </a:xfrm>
          <a:prstGeom prst="straightConnector1">
            <a:avLst/>
          </a:prstGeom>
          <a:noFill/>
          <a:ln w="19050" cap="flat" cmpd="sng">
            <a:solidFill>
              <a:schemeClr val="accent6"/>
            </a:solidFill>
            <a:prstDash val="solid"/>
            <a:round/>
            <a:headEnd type="none" w="med" len="med"/>
            <a:tailEnd type="oval" w="med" len="med"/>
          </a:ln>
        </p:spPr>
      </p:cxnSp>
      <p:pic>
        <p:nvPicPr>
          <p:cNvPr id="383" name="Google Shape;383;p49"/>
          <p:cNvPicPr preferRelativeResize="0"/>
          <p:nvPr/>
        </p:nvPicPr>
        <p:blipFill rotWithShape="1">
          <a:blip r:embed="rId3">
            <a:alphaModFix/>
          </a:blip>
          <a:srcRect l="25945" t="5367" r="26194" b="6347"/>
          <a:stretch/>
        </p:blipFill>
        <p:spPr>
          <a:xfrm>
            <a:off x="2765210" y="918050"/>
            <a:ext cx="3674524" cy="4142123"/>
          </a:xfrm>
          <a:prstGeom prst="rect">
            <a:avLst/>
          </a:prstGeom>
          <a:noFill/>
          <a:ln>
            <a:noFill/>
          </a:ln>
        </p:spPr>
      </p:pic>
      <p:sp>
        <p:nvSpPr>
          <p:cNvPr id="3" name="Rectangle 2">
            <a:extLst>
              <a:ext uri="{FF2B5EF4-FFF2-40B4-BE49-F238E27FC236}">
                <a16:creationId xmlns:a16="http://schemas.microsoft.com/office/drawing/2014/main" id="{33EE8666-111C-44D2-8407-F55CF84D2DE6}"/>
              </a:ext>
            </a:extLst>
          </p:cNvPr>
          <p:cNvSpPr/>
          <p:nvPr/>
        </p:nvSpPr>
        <p:spPr>
          <a:xfrm rot="19639817">
            <a:off x="3668476" y="2258865"/>
            <a:ext cx="1685077" cy="923330"/>
          </a:xfrm>
          <a:prstGeom prst="rect">
            <a:avLst/>
          </a:prstGeom>
          <a:no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3"/>
          </a:fontRef>
        </p:style>
        <p:txBody>
          <a:bodyPr wrap="none" lIns="91440" tIns="45720" rIns="91440" bIns="45720">
            <a:spAutoFit/>
          </a:bodyPr>
          <a:lstStyle/>
          <a:p>
            <a:pPr algn="ctr"/>
            <a:r>
              <a:rPr lang="en-IN" sz="5400" b="1" cap="none" spc="0" dirty="0">
                <a:ln w="6600">
                  <a:solidFill>
                    <a:schemeClr val="accent2"/>
                  </a:solidFill>
                  <a:prstDash val="solid"/>
                </a:ln>
                <a:solidFill>
                  <a:srgbClr val="FFFFFF"/>
                </a:solidFill>
                <a:effectLst>
                  <a:outerShdw dist="38100" dir="2700000" algn="tl" rotWithShape="0">
                    <a:schemeClr val="accent2"/>
                  </a:outerShdw>
                </a:effectLst>
              </a:rPr>
              <a:t>Data</a:t>
            </a:r>
          </a:p>
        </p:txBody>
      </p:sp>
      <p:pic>
        <p:nvPicPr>
          <p:cNvPr id="18" name="Picture 2" descr="360DigiTMG - Online Certification Training Courses">
            <a:extLst>
              <a:ext uri="{FF2B5EF4-FFF2-40B4-BE49-F238E27FC236}">
                <a16:creationId xmlns:a16="http://schemas.microsoft.com/office/drawing/2014/main" id="{45629AFC-DBAB-46A7-B572-00D01EED5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54"/>
          <p:cNvGrpSpPr/>
          <p:nvPr/>
        </p:nvGrpSpPr>
        <p:grpSpPr>
          <a:xfrm>
            <a:off x="931066" y="1582584"/>
            <a:ext cx="1601400" cy="1601400"/>
            <a:chOff x="1090900" y="1143684"/>
            <a:chExt cx="1601400" cy="1601400"/>
          </a:xfrm>
        </p:grpSpPr>
        <p:pic>
          <p:nvPicPr>
            <p:cNvPr id="434" name="Google Shape;434;p54"/>
            <p:cNvPicPr preferRelativeResize="0"/>
            <p:nvPr/>
          </p:nvPicPr>
          <p:blipFill rotWithShape="1">
            <a:blip r:embed="rId3">
              <a:alphaModFix/>
            </a:blip>
            <a:srcRect l="53500" t="23736" r="12838" b="15756"/>
            <a:stretch/>
          </p:blipFill>
          <p:spPr>
            <a:xfrm>
              <a:off x="1091500" y="1144284"/>
              <a:ext cx="1600200" cy="1600200"/>
            </a:xfrm>
            <a:prstGeom prst="ellipse">
              <a:avLst/>
            </a:prstGeom>
            <a:noFill/>
            <a:ln>
              <a:noFill/>
            </a:ln>
          </p:spPr>
        </p:pic>
        <p:sp>
          <p:nvSpPr>
            <p:cNvPr id="435" name="Google Shape;435;p54"/>
            <p:cNvSpPr/>
            <p:nvPr/>
          </p:nvSpPr>
          <p:spPr>
            <a:xfrm>
              <a:off x="1090900" y="1143684"/>
              <a:ext cx="1601400" cy="1601400"/>
            </a:xfrm>
            <a:prstGeom prst="pie">
              <a:avLst>
                <a:gd name="adj1" fmla="val 0"/>
                <a:gd name="adj2" fmla="val 592836"/>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 name="Google Shape;436;p54"/>
          <p:cNvGrpSpPr/>
          <p:nvPr/>
        </p:nvGrpSpPr>
        <p:grpSpPr>
          <a:xfrm>
            <a:off x="3758140" y="1582584"/>
            <a:ext cx="1601400" cy="1601400"/>
            <a:chOff x="3796083" y="1143684"/>
            <a:chExt cx="1601400" cy="1601400"/>
          </a:xfrm>
        </p:grpSpPr>
        <p:pic>
          <p:nvPicPr>
            <p:cNvPr id="437" name="Google Shape;437;p54"/>
            <p:cNvPicPr preferRelativeResize="0"/>
            <p:nvPr/>
          </p:nvPicPr>
          <p:blipFill rotWithShape="1">
            <a:blip r:embed="rId3">
              <a:alphaModFix/>
            </a:blip>
            <a:srcRect l="42725" t="22023" r="42706" b="51789"/>
            <a:stretch/>
          </p:blipFill>
          <p:spPr>
            <a:xfrm>
              <a:off x="3825429" y="1150893"/>
              <a:ext cx="1571100" cy="1587900"/>
            </a:xfrm>
            <a:prstGeom prst="ellipse">
              <a:avLst/>
            </a:prstGeom>
            <a:noFill/>
            <a:ln>
              <a:noFill/>
            </a:ln>
          </p:spPr>
        </p:pic>
        <p:sp>
          <p:nvSpPr>
            <p:cNvPr id="438" name="Google Shape;438;p54"/>
            <p:cNvSpPr/>
            <p:nvPr/>
          </p:nvSpPr>
          <p:spPr>
            <a:xfrm>
              <a:off x="3796083" y="1143684"/>
              <a:ext cx="1601400" cy="1601400"/>
            </a:xfrm>
            <a:prstGeom prst="pie">
              <a:avLst>
                <a:gd name="adj1" fmla="val 0"/>
                <a:gd name="adj2" fmla="val 17178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 name="Google Shape;439;p54"/>
          <p:cNvGrpSpPr/>
          <p:nvPr/>
        </p:nvGrpSpPr>
        <p:grpSpPr>
          <a:xfrm>
            <a:off x="6628861" y="1589793"/>
            <a:ext cx="1571105" cy="1587900"/>
            <a:chOff x="6451250" y="1150893"/>
            <a:chExt cx="1571105" cy="1587900"/>
          </a:xfrm>
        </p:grpSpPr>
        <p:pic>
          <p:nvPicPr>
            <p:cNvPr id="440" name="Google Shape;440;p54"/>
            <p:cNvPicPr preferRelativeResize="0"/>
            <p:nvPr/>
          </p:nvPicPr>
          <p:blipFill rotWithShape="1">
            <a:blip r:embed="rId3">
              <a:alphaModFix/>
            </a:blip>
            <a:srcRect l="42796" t="21727" r="42634" b="52085"/>
            <a:stretch/>
          </p:blipFill>
          <p:spPr>
            <a:xfrm>
              <a:off x="6451250" y="1150893"/>
              <a:ext cx="1571100" cy="1587900"/>
            </a:xfrm>
            <a:prstGeom prst="ellipse">
              <a:avLst/>
            </a:prstGeom>
            <a:noFill/>
            <a:ln>
              <a:noFill/>
            </a:ln>
          </p:spPr>
        </p:pic>
        <p:sp>
          <p:nvSpPr>
            <p:cNvPr id="441" name="Google Shape;441;p54"/>
            <p:cNvSpPr/>
            <p:nvPr/>
          </p:nvSpPr>
          <p:spPr>
            <a:xfrm>
              <a:off x="6451255" y="1163557"/>
              <a:ext cx="1571100" cy="1571100"/>
            </a:xfrm>
            <a:prstGeom prst="pie">
              <a:avLst>
                <a:gd name="adj1" fmla="val 2063642"/>
                <a:gd name="adj2" fmla="val 1308255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4"/>
          <p:cNvSpPr txBox="1">
            <a:spLocks noGrp="1"/>
          </p:cNvSpPr>
          <p:nvPr>
            <p:ph type="title"/>
          </p:nvPr>
        </p:nvSpPr>
        <p:spPr>
          <a:xfrm>
            <a:off x="836804" y="3452625"/>
            <a:ext cx="1907612"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0.14%</a:t>
            </a:r>
            <a:endParaRPr dirty="0"/>
          </a:p>
        </p:txBody>
      </p:sp>
      <p:sp>
        <p:nvSpPr>
          <p:cNvPr id="443" name="Google Shape;443;p54"/>
          <p:cNvSpPr txBox="1">
            <a:spLocks noGrp="1"/>
          </p:cNvSpPr>
          <p:nvPr>
            <p:ph type="title" idx="2"/>
          </p:nvPr>
        </p:nvSpPr>
        <p:spPr>
          <a:xfrm>
            <a:off x="3523488" y="3452625"/>
            <a:ext cx="249936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0.075%</a:t>
            </a:r>
            <a:endParaRPr dirty="0"/>
          </a:p>
        </p:txBody>
      </p:sp>
      <p:sp>
        <p:nvSpPr>
          <p:cNvPr id="444" name="Google Shape;444;p54"/>
          <p:cNvSpPr txBox="1">
            <a:spLocks noGrp="1"/>
          </p:cNvSpPr>
          <p:nvPr>
            <p:ph type="title" idx="3"/>
          </p:nvPr>
        </p:nvSpPr>
        <p:spPr>
          <a:xfrm>
            <a:off x="6628863" y="3452625"/>
            <a:ext cx="157110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51%</a:t>
            </a:r>
            <a:endParaRPr dirty="0"/>
          </a:p>
        </p:txBody>
      </p:sp>
      <p:sp>
        <p:nvSpPr>
          <p:cNvPr id="445" name="Google Shape;445;p54"/>
          <p:cNvSpPr txBox="1">
            <a:spLocks noGrp="1"/>
          </p:cNvSpPr>
          <p:nvPr>
            <p:ph type="subTitle" idx="1"/>
          </p:nvPr>
        </p:nvSpPr>
        <p:spPr>
          <a:xfrm>
            <a:off x="6401763" y="4016925"/>
            <a:ext cx="20253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solidFill>
              </a:rPr>
              <a:t>“Maize common” is having the highest Production</a:t>
            </a:r>
            <a:endParaRPr dirty="0">
              <a:solidFill>
                <a:schemeClr val="accent2"/>
              </a:solidFill>
            </a:endParaRPr>
          </a:p>
        </p:txBody>
      </p:sp>
      <p:sp>
        <p:nvSpPr>
          <p:cNvPr id="446" name="Google Shape;446;p54"/>
          <p:cNvSpPr txBox="1">
            <a:spLocks noGrp="1"/>
          </p:cNvSpPr>
          <p:nvPr>
            <p:ph type="subTitle" idx="4"/>
          </p:nvPr>
        </p:nvSpPr>
        <p:spPr>
          <a:xfrm>
            <a:off x="3316224" y="4016925"/>
            <a:ext cx="2706624"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Outliers were observed on the complete data – Incorrectly collected data</a:t>
            </a:r>
            <a:endParaRPr dirty="0"/>
          </a:p>
        </p:txBody>
      </p:sp>
      <p:sp>
        <p:nvSpPr>
          <p:cNvPr id="447" name="Google Shape;447;p54"/>
          <p:cNvSpPr txBox="1">
            <a:spLocks noGrp="1"/>
          </p:cNvSpPr>
          <p:nvPr>
            <p:ph type="subTitle" idx="5"/>
          </p:nvPr>
        </p:nvSpPr>
        <p:spPr>
          <a:xfrm>
            <a:off x="719116" y="4019175"/>
            <a:ext cx="2025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Missing Values</a:t>
            </a:r>
            <a:endParaRPr dirty="0"/>
          </a:p>
        </p:txBody>
      </p:sp>
      <p:sp>
        <p:nvSpPr>
          <p:cNvPr id="448" name="Google Shape;448;p54"/>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Insights from the data</a:t>
            </a:r>
            <a:endParaRPr dirty="0"/>
          </a:p>
        </p:txBody>
      </p:sp>
      <p:pic>
        <p:nvPicPr>
          <p:cNvPr id="18" name="Picture 2" descr="360DigiTMG - Online Certification Training Courses">
            <a:extLst>
              <a:ext uri="{FF2B5EF4-FFF2-40B4-BE49-F238E27FC236}">
                <a16:creationId xmlns:a16="http://schemas.microsoft.com/office/drawing/2014/main" id="{B48AC6A5-1CBD-4064-AE08-ADDAE1C75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255776" y="1522050"/>
            <a:ext cx="6437376" cy="1049700"/>
          </a:xfrm>
          <a:prstGeom prst="rect">
            <a:avLst/>
          </a:prstGeom>
        </p:spPr>
        <p:txBody>
          <a:bodyPr spcFirstLastPara="1" wrap="square" lIns="91425" tIns="91425" rIns="91425" bIns="91425" anchor="t" anchorCtr="0">
            <a:noAutofit/>
          </a:bodyPr>
          <a:lstStyle/>
          <a:p>
            <a:r>
              <a:rPr lang="en-IN" dirty="0"/>
              <a:t>Analysis!</a:t>
            </a:r>
            <a:endParaRPr dirty="0"/>
          </a:p>
        </p:txBody>
      </p:sp>
      <p:sp>
        <p:nvSpPr>
          <p:cNvPr id="223" name="Google Shape;223;p39"/>
          <p:cNvSpPr txBox="1">
            <a:spLocks noGrp="1"/>
          </p:cNvSpPr>
          <p:nvPr>
            <p:ph type="subTitle" idx="1"/>
          </p:nvPr>
        </p:nvSpPr>
        <p:spPr>
          <a:xfrm>
            <a:off x="2149350" y="2877563"/>
            <a:ext cx="4845300" cy="1320900"/>
          </a:xfrm>
          <a:prstGeom prst="rect">
            <a:avLst/>
          </a:prstGeom>
        </p:spPr>
        <p:txBody>
          <a:bodyPr spcFirstLastPara="1" wrap="square" lIns="91425" tIns="91425" rIns="91425" bIns="91425" anchor="t" anchorCtr="0">
            <a:noAutofit/>
          </a:bodyPr>
          <a:lstStyle/>
          <a:p>
            <a:r>
              <a:rPr lang="en-IN" dirty="0"/>
              <a:t>EDA</a:t>
            </a:r>
          </a:p>
          <a:p>
            <a:r>
              <a:rPr lang="en-IN" dirty="0"/>
              <a:t>Model Building: ML and DL Approach</a:t>
            </a:r>
          </a:p>
        </p:txBody>
      </p:sp>
      <p:pic>
        <p:nvPicPr>
          <p:cNvPr id="6" name="Picture 2" descr="360DigiTMG - Online Certification Training Courses">
            <a:extLst>
              <a:ext uri="{FF2B5EF4-FFF2-40B4-BE49-F238E27FC236}">
                <a16:creationId xmlns:a16="http://schemas.microsoft.com/office/drawing/2014/main" id="{39C6291C-DBEE-47E6-95AC-93013CD5C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45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353312" y="1791409"/>
            <a:ext cx="6437376" cy="1049700"/>
          </a:xfrm>
          <a:prstGeom prst="rect">
            <a:avLst/>
          </a:prstGeom>
        </p:spPr>
        <p:txBody>
          <a:bodyPr spcFirstLastPara="1" wrap="square" lIns="91425" tIns="91425" rIns="91425" bIns="91425" anchor="t" anchorCtr="0">
            <a:noAutofit/>
          </a:bodyPr>
          <a:lstStyle/>
          <a:p>
            <a:r>
              <a:rPr lang="en-US" sz="5400" dirty="0"/>
              <a:t>1. Tableau: EDA</a:t>
            </a:r>
            <a:endParaRPr sz="5400" dirty="0"/>
          </a:p>
        </p:txBody>
      </p:sp>
      <p:pic>
        <p:nvPicPr>
          <p:cNvPr id="6" name="Picture 2" descr="360DigiTMG - Online Certification Training Courses">
            <a:extLst>
              <a:ext uri="{FF2B5EF4-FFF2-40B4-BE49-F238E27FC236}">
                <a16:creationId xmlns:a16="http://schemas.microsoft.com/office/drawing/2014/main" id="{39C6291C-DBEE-47E6-95AC-93013CD5C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42" name="Google Shape;442;p54"/>
          <p:cNvSpPr txBox="1">
            <a:spLocks noGrp="1"/>
          </p:cNvSpPr>
          <p:nvPr>
            <p:ph type="title"/>
          </p:nvPr>
        </p:nvSpPr>
        <p:spPr>
          <a:xfrm>
            <a:off x="-248066" y="3452625"/>
            <a:ext cx="4230624"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t>Deeksha Das Mohapatra</a:t>
            </a:r>
            <a:endParaRPr sz="2000" dirty="0"/>
          </a:p>
        </p:txBody>
      </p:sp>
      <p:sp>
        <p:nvSpPr>
          <p:cNvPr id="443" name="Google Shape;443;p54"/>
          <p:cNvSpPr txBox="1">
            <a:spLocks noGrp="1"/>
          </p:cNvSpPr>
          <p:nvPr>
            <p:ph type="title" idx="2"/>
          </p:nvPr>
        </p:nvSpPr>
        <p:spPr>
          <a:xfrm>
            <a:off x="3583598" y="3434676"/>
            <a:ext cx="249936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err="1"/>
              <a:t>Prakruthi</a:t>
            </a:r>
            <a:r>
              <a:rPr lang="en-IN" sz="2000" dirty="0"/>
              <a:t> B Gowda</a:t>
            </a:r>
            <a:endParaRPr sz="2000" dirty="0"/>
          </a:p>
        </p:txBody>
      </p:sp>
      <p:sp>
        <p:nvSpPr>
          <p:cNvPr id="444" name="Google Shape;444;p54"/>
          <p:cNvSpPr txBox="1">
            <a:spLocks noGrp="1"/>
          </p:cNvSpPr>
          <p:nvPr>
            <p:ph type="title" idx="3"/>
          </p:nvPr>
        </p:nvSpPr>
        <p:spPr>
          <a:xfrm>
            <a:off x="6867278" y="3452625"/>
            <a:ext cx="157110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err="1"/>
              <a:t>Alamelu</a:t>
            </a:r>
            <a:endParaRPr sz="2000" dirty="0"/>
          </a:p>
        </p:txBody>
      </p:sp>
      <p:sp>
        <p:nvSpPr>
          <p:cNvPr id="448" name="Google Shape;448;p54"/>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 Team</a:t>
            </a:r>
            <a:endParaRPr dirty="0"/>
          </a:p>
        </p:txBody>
      </p:sp>
      <p:pic>
        <p:nvPicPr>
          <p:cNvPr id="23" name="Picture 2" descr="360DigiTMG - Online Certification Training Courses">
            <a:extLst>
              <a:ext uri="{FF2B5EF4-FFF2-40B4-BE49-F238E27FC236}">
                <a16:creationId xmlns:a16="http://schemas.microsoft.com/office/drawing/2014/main" id="{F8306CE4-86A6-4BE6-9E86-E1BCE4BB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188" y="4182140"/>
            <a:ext cx="1936640" cy="685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6529D97-60D0-43CC-8B9A-B52F84225F99}"/>
              </a:ext>
            </a:extLst>
          </p:cNvPr>
          <p:cNvPicPr>
            <a:picLocks noChangeAspect="1"/>
          </p:cNvPicPr>
          <p:nvPr/>
        </p:nvPicPr>
        <p:blipFill>
          <a:blip r:embed="rId4"/>
          <a:stretch>
            <a:fillRect/>
          </a:stretch>
        </p:blipFill>
        <p:spPr>
          <a:xfrm>
            <a:off x="972290" y="1684966"/>
            <a:ext cx="1529300" cy="14847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887C840C-129E-4838-9160-2E2FB695FF64}"/>
              </a:ext>
            </a:extLst>
          </p:cNvPr>
          <p:cNvPicPr>
            <a:picLocks noChangeAspect="1"/>
          </p:cNvPicPr>
          <p:nvPr/>
        </p:nvPicPr>
        <p:blipFill>
          <a:blip r:embed="rId5"/>
          <a:stretch>
            <a:fillRect/>
          </a:stretch>
        </p:blipFill>
        <p:spPr>
          <a:xfrm>
            <a:off x="3887769" y="1661242"/>
            <a:ext cx="1480181" cy="15084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AutoShape 4">
            <a:extLst>
              <a:ext uri="{FF2B5EF4-FFF2-40B4-BE49-F238E27FC236}">
                <a16:creationId xmlns:a16="http://schemas.microsoft.com/office/drawing/2014/main" id="{46CE4CFE-D7C1-48FC-BEB6-D6CF6888DB52}"/>
              </a:ext>
            </a:extLst>
          </p:cNvPr>
          <p:cNvSpPr>
            <a:spLocks noChangeAspect="1" noChangeArrowheads="1"/>
          </p:cNvSpPr>
          <p:nvPr/>
        </p:nvSpPr>
        <p:spPr bwMode="auto">
          <a:xfrm>
            <a:off x="7262013" y="23487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882B83FB-9704-41DC-9BD7-BA59C036C655}"/>
              </a:ext>
            </a:extLst>
          </p:cNvPr>
          <p:cNvPicPr>
            <a:picLocks noChangeAspect="1"/>
          </p:cNvPicPr>
          <p:nvPr/>
        </p:nvPicPr>
        <p:blipFill>
          <a:blip r:embed="rId6"/>
          <a:stretch>
            <a:fillRect/>
          </a:stretch>
        </p:blipFill>
        <p:spPr>
          <a:xfrm>
            <a:off x="6754129" y="1664361"/>
            <a:ext cx="1474181" cy="15190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0243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0" y="89081"/>
            <a:ext cx="894854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dirty="0">
              <a:solidFill>
                <a:schemeClr val="accent2">
                  <a:lumMod val="75000"/>
                </a:schemeClr>
              </a:solidFill>
              <a:latin typeface="Georgia" panose="02040502050405020303" pitchFamily="18" charset="0"/>
              <a:cs typeface="Courier New" panose="02070309020205020404" pitchFamily="49" charset="0"/>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6" name="Picture 2" descr="360DigiTMG - Online Certification Training Courses">
            <a:extLst>
              <a:ext uri="{FF2B5EF4-FFF2-40B4-BE49-F238E27FC236}">
                <a16:creationId xmlns:a16="http://schemas.microsoft.com/office/drawing/2014/main" id="{C29CB1F4-42FA-47F2-8FB9-EE866F52F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ECBD53-9CCC-4400-B75E-63856533D1B4}"/>
              </a:ext>
            </a:extLst>
          </p:cNvPr>
          <p:cNvPicPr>
            <a:picLocks noChangeAspect="1"/>
          </p:cNvPicPr>
          <p:nvPr/>
        </p:nvPicPr>
        <p:blipFill>
          <a:blip r:embed="rId4"/>
          <a:stretch>
            <a:fillRect/>
          </a:stretch>
        </p:blipFill>
        <p:spPr>
          <a:xfrm>
            <a:off x="0" y="12989"/>
            <a:ext cx="9161326" cy="5153246"/>
          </a:xfrm>
          <a:prstGeom prst="rect">
            <a:avLst/>
          </a:prstGeom>
        </p:spPr>
      </p:pic>
    </p:spTree>
    <p:extLst>
      <p:ext uri="{BB962C8B-B14F-4D97-AF65-F5344CB8AC3E}">
        <p14:creationId xmlns:p14="http://schemas.microsoft.com/office/powerpoint/2010/main" val="848583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309444" y="-150280"/>
            <a:ext cx="8430725" cy="5727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 sz="2400" dirty="0">
                <a:solidFill>
                  <a:schemeClr val="accent2">
                    <a:lumMod val="75000"/>
                  </a:schemeClr>
                </a:solidFill>
                <a:latin typeface="Georgia" panose="02040502050405020303" pitchFamily="18" charset="0"/>
              </a:rPr>
              <a:t>EDA: Map </a:t>
            </a:r>
            <a:r>
              <a:rPr lang="en-IN" sz="2400" i="0" u="none" strike="noStrike" dirty="0">
                <a:solidFill>
                  <a:schemeClr val="accent2">
                    <a:lumMod val="75000"/>
                  </a:schemeClr>
                </a:solidFill>
                <a:effectLst/>
                <a:latin typeface="Georgia" panose="02040502050405020303" pitchFamily="18" charset="0"/>
              </a:rPr>
              <a:t>View of Telangana with its crop production and its volume in Quintals</a:t>
            </a:r>
            <a:br>
              <a:rPr lang="en-IN" sz="2400" dirty="0">
                <a:solidFill>
                  <a:schemeClr val="accent2">
                    <a:lumMod val="75000"/>
                  </a:schemeClr>
                </a:solidFill>
                <a:effectLst/>
                <a:latin typeface="Georgia" panose="02040502050405020303" pitchFamily="18" charset="0"/>
              </a:rPr>
            </a:br>
            <a:br>
              <a:rPr lang="en-IN" sz="2400" dirty="0">
                <a:solidFill>
                  <a:schemeClr val="accent2">
                    <a:lumMod val="75000"/>
                  </a:schemeClr>
                </a:solidFill>
                <a:latin typeface="Georgia" panose="02040502050405020303" pitchFamily="18" charset="0"/>
              </a:rPr>
            </a:br>
            <a:endParaRPr sz="2400" dirty="0">
              <a:solidFill>
                <a:schemeClr val="accent2">
                  <a:lumMod val="75000"/>
                </a:schemeClr>
              </a:solidFill>
              <a:latin typeface="Georgia" panose="02040502050405020303" pitchFamily="18" charset="0"/>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22" name="Picture 2" descr="360DigiTMG - Online Certification Training Courses">
            <a:extLst>
              <a:ext uri="{FF2B5EF4-FFF2-40B4-BE49-F238E27FC236}">
                <a16:creationId xmlns:a16="http://schemas.microsoft.com/office/drawing/2014/main" id="{7C69029D-37C4-4DF6-9DF0-ECA5B1831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3E9E80-A93F-4A73-9770-B0649DAA9C25}"/>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353312" y="1791409"/>
            <a:ext cx="6437376" cy="1049700"/>
          </a:xfrm>
          <a:prstGeom prst="rect">
            <a:avLst/>
          </a:prstGeom>
        </p:spPr>
        <p:txBody>
          <a:bodyPr spcFirstLastPara="1" wrap="square" lIns="91425" tIns="91425" rIns="91425" bIns="91425" anchor="t" anchorCtr="0">
            <a:noAutofit/>
          </a:bodyPr>
          <a:lstStyle/>
          <a:p>
            <a:r>
              <a:rPr lang="en-US" sz="5400" dirty="0"/>
              <a:t>1.1 Forecasting</a:t>
            </a:r>
            <a:endParaRPr sz="5400" dirty="0"/>
          </a:p>
        </p:txBody>
      </p:sp>
      <p:pic>
        <p:nvPicPr>
          <p:cNvPr id="6" name="Picture 2" descr="360DigiTMG - Online Certification Training Courses">
            <a:extLst>
              <a:ext uri="{FF2B5EF4-FFF2-40B4-BE49-F238E27FC236}">
                <a16:creationId xmlns:a16="http://schemas.microsoft.com/office/drawing/2014/main" id="{39C6291C-DBEE-47E6-95AC-93013CD5C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1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lumMod val="75000"/>
                  </a:schemeClr>
                </a:solidFill>
              </a:rPr>
              <a:t>The Forecasting: </a:t>
            </a:r>
            <a:r>
              <a:rPr lang="en-IN" sz="1800" b="0" i="0" u="none" strike="noStrike" dirty="0">
                <a:solidFill>
                  <a:schemeClr val="accent2">
                    <a:lumMod val="75000"/>
                  </a:schemeClr>
                </a:solidFill>
                <a:effectLst/>
                <a:latin typeface="EB Garamond" panose="00000500000000000000" pitchFamily="2" charset="0"/>
              </a:rPr>
              <a:t>minimum, maximum and modal price of different crops with their production volumes in quintals.</a:t>
            </a:r>
            <a:r>
              <a:rPr lang="en-IN" dirty="0">
                <a:solidFill>
                  <a:schemeClr val="accent2">
                    <a:lumMod val="75000"/>
                  </a:schemeClr>
                </a:solidFill>
              </a:rPr>
              <a:t> </a:t>
            </a:r>
            <a:endParaRPr dirty="0">
              <a:solidFill>
                <a:schemeClr val="accent2">
                  <a:lumMod val="75000"/>
                </a:schemeClr>
              </a:solidFill>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9" name="Picture 2" descr="360DigiTMG - Online Certification Training Courses">
            <a:extLst>
              <a:ext uri="{FF2B5EF4-FFF2-40B4-BE49-F238E27FC236}">
                <a16:creationId xmlns:a16="http://schemas.microsoft.com/office/drawing/2014/main" id="{39D7839E-9392-48D9-A8EB-09BFFFA35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42ECE1-14B3-42ED-9F7A-1E753F3FDD25}"/>
              </a:ext>
            </a:extLst>
          </p:cNvPr>
          <p:cNvPicPr>
            <a:picLocks noChangeAspect="1"/>
          </p:cNvPicPr>
          <p:nvPr/>
        </p:nvPicPr>
        <p:blipFill>
          <a:blip r:embed="rId4"/>
          <a:stretch>
            <a:fillRect/>
          </a:stretch>
        </p:blipFill>
        <p:spPr>
          <a:xfrm>
            <a:off x="84666" y="105305"/>
            <a:ext cx="8974668" cy="5048250"/>
          </a:xfrm>
          <a:prstGeom prst="rect">
            <a:avLst/>
          </a:prstGeom>
        </p:spPr>
      </p:pic>
    </p:spTree>
    <p:extLst>
      <p:ext uri="{BB962C8B-B14F-4D97-AF65-F5344CB8AC3E}">
        <p14:creationId xmlns:p14="http://schemas.microsoft.com/office/powerpoint/2010/main" val="3243880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lumMod val="75000"/>
                  </a:schemeClr>
                </a:solidFill>
              </a:rPr>
              <a:t>The Forecasting: </a:t>
            </a:r>
            <a:r>
              <a:rPr lang="en-IN" sz="1800" b="0" i="0" u="none" strike="noStrike" dirty="0">
                <a:solidFill>
                  <a:schemeClr val="accent2">
                    <a:lumMod val="75000"/>
                  </a:schemeClr>
                </a:solidFill>
                <a:effectLst/>
                <a:latin typeface="EB Garamond" panose="00000500000000000000" pitchFamily="2" charset="0"/>
              </a:rPr>
              <a:t>Bengal Gram Common and Groundnut pods Common</a:t>
            </a:r>
            <a:r>
              <a:rPr lang="en-IN" dirty="0">
                <a:solidFill>
                  <a:schemeClr val="accent2">
                    <a:lumMod val="75000"/>
                  </a:schemeClr>
                </a:solidFill>
              </a:rPr>
              <a:t> </a:t>
            </a:r>
            <a:endParaRPr dirty="0">
              <a:solidFill>
                <a:schemeClr val="accent2">
                  <a:lumMod val="75000"/>
                </a:schemeClr>
              </a:solidFill>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6" name="Picture 2" descr="360DigiTMG - Online Certification Training Courses">
            <a:extLst>
              <a:ext uri="{FF2B5EF4-FFF2-40B4-BE49-F238E27FC236}">
                <a16:creationId xmlns:a16="http://schemas.microsoft.com/office/drawing/2014/main" id="{11DBFDA9-CC2C-481C-8109-D148AB149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3B4DB0-FEBA-4AF1-B118-770A5B74BD84}"/>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936383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0" y="117604"/>
            <a:ext cx="87538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lumMod val="75000"/>
                  </a:schemeClr>
                </a:solidFill>
              </a:rPr>
              <a:t>The Forecasting: </a:t>
            </a:r>
            <a:r>
              <a:rPr lang="en-IN" b="0" i="0" u="none" strike="noStrike" dirty="0">
                <a:solidFill>
                  <a:schemeClr val="accent2">
                    <a:lumMod val="75000"/>
                  </a:schemeClr>
                </a:solidFill>
                <a:effectLst/>
                <a:latin typeface="EB Garamond" panose="00000500000000000000" pitchFamily="2" charset="0"/>
              </a:rPr>
              <a:t> </a:t>
            </a:r>
            <a:r>
              <a:rPr lang="en-IN" sz="1800" b="0" i="0" u="none" strike="noStrike" dirty="0">
                <a:solidFill>
                  <a:schemeClr val="accent2">
                    <a:lumMod val="75000"/>
                  </a:schemeClr>
                </a:solidFill>
                <a:effectLst/>
                <a:latin typeface="EB Garamond" panose="00000500000000000000" pitchFamily="2" charset="0"/>
              </a:rPr>
              <a:t>Forecasting of Groundnut pods wet and Maize Common with their prices</a:t>
            </a:r>
            <a:endParaRPr sz="1800" dirty="0">
              <a:solidFill>
                <a:schemeClr val="accent2">
                  <a:lumMod val="75000"/>
                </a:schemeClr>
              </a:solidFill>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6" name="Picture 2" descr="360DigiTMG - Online Certification Training Courses">
            <a:extLst>
              <a:ext uri="{FF2B5EF4-FFF2-40B4-BE49-F238E27FC236}">
                <a16:creationId xmlns:a16="http://schemas.microsoft.com/office/drawing/2014/main" id="{95F60C3E-5A8F-4821-8788-AE635E61E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C08EB9E-2FBC-42FF-9C7E-E1298BAAF3B3}"/>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03432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9" name="Google Shape;289;p45"/>
          <p:cNvSpPr txBox="1">
            <a:spLocks noGrp="1"/>
          </p:cNvSpPr>
          <p:nvPr>
            <p:ph type="title"/>
          </p:nvPr>
        </p:nvSpPr>
        <p:spPr>
          <a:xfrm>
            <a:off x="488874" y="276100"/>
            <a:ext cx="843077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lumMod val="75000"/>
                  </a:schemeClr>
                </a:solidFill>
              </a:rPr>
              <a:t>The Forecasting: </a:t>
            </a:r>
            <a:r>
              <a:rPr lang="en-IN" sz="1800" b="0" i="0" u="none" strike="noStrike" dirty="0">
                <a:solidFill>
                  <a:schemeClr val="accent2">
                    <a:lumMod val="75000"/>
                  </a:schemeClr>
                </a:solidFill>
                <a:effectLst/>
                <a:latin typeface="EB Garamond" panose="00000500000000000000" pitchFamily="2" charset="0"/>
              </a:rPr>
              <a:t> Forecasting of Maize Hybrid New and Maize Hybrid Old</a:t>
            </a:r>
            <a:endParaRPr dirty="0">
              <a:solidFill>
                <a:schemeClr val="accent2">
                  <a:lumMod val="75000"/>
                </a:schemeClr>
              </a:solidFill>
            </a:endParaRPr>
          </a:p>
        </p:txBody>
      </p:sp>
      <p:sp>
        <p:nvSpPr>
          <p:cNvPr id="291" name="Google Shape;291;p45"/>
          <p:cNvSpPr txBox="1"/>
          <p:nvPr/>
        </p:nvSpPr>
        <p:spPr>
          <a:xfrm>
            <a:off x="6723334" y="2716413"/>
            <a:ext cx="1960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Open Sans"/>
              <a:ea typeface="Open Sans"/>
              <a:cs typeface="Open Sans"/>
              <a:sym typeface="Open Sans"/>
            </a:endParaRPr>
          </a:p>
        </p:txBody>
      </p:sp>
      <p:pic>
        <p:nvPicPr>
          <p:cNvPr id="6" name="Picture 2" descr="360DigiTMG - Online Certification Training Courses">
            <a:extLst>
              <a:ext uri="{FF2B5EF4-FFF2-40B4-BE49-F238E27FC236}">
                <a16:creationId xmlns:a16="http://schemas.microsoft.com/office/drawing/2014/main" id="{17D9921B-D6AA-4A98-9FE5-7ED540F20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F8621E-44F9-4367-BF21-588720EFF611}"/>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536810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8"/>
          <p:cNvSpPr/>
          <p:nvPr/>
        </p:nvSpPr>
        <p:spPr>
          <a:xfrm>
            <a:off x="730650" y="539500"/>
            <a:ext cx="7584294" cy="401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48"/>
          <p:cNvSpPr txBox="1">
            <a:spLocks noGrp="1"/>
          </p:cNvSpPr>
          <p:nvPr>
            <p:ph type="title"/>
          </p:nvPr>
        </p:nvSpPr>
        <p:spPr>
          <a:xfrm>
            <a:off x="2598749" y="1441819"/>
            <a:ext cx="39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Model Selection</a:t>
            </a:r>
            <a:endParaRPr dirty="0"/>
          </a:p>
        </p:txBody>
      </p:sp>
      <p:sp>
        <p:nvSpPr>
          <p:cNvPr id="362" name="Google Shape;362;p48"/>
          <p:cNvSpPr txBox="1">
            <a:spLocks noGrp="1"/>
          </p:cNvSpPr>
          <p:nvPr>
            <p:ph type="subTitle" idx="1"/>
          </p:nvPr>
        </p:nvSpPr>
        <p:spPr>
          <a:xfrm>
            <a:off x="713224" y="2052125"/>
            <a:ext cx="7467607" cy="2145600"/>
          </a:xfrm>
          <a:prstGeom prst="rect">
            <a:avLst/>
          </a:prstGeom>
        </p:spPr>
        <p:txBody>
          <a:bodyPr spcFirstLastPara="1" wrap="square" lIns="91425" tIns="91425" rIns="91425" bIns="91425" anchor="t" anchorCtr="0">
            <a:noAutofit/>
          </a:bodyPr>
          <a:lstStyle/>
          <a:p>
            <a:pPr marL="457200" lvl="0" indent="0" algn="l" rtl="0">
              <a:spcBef>
                <a:spcPts val="1600"/>
              </a:spcBef>
              <a:spcAft>
                <a:spcPts val="1600"/>
              </a:spcAft>
              <a:buNone/>
            </a:pPr>
            <a:r>
              <a:rPr lang="en-IN" dirty="0"/>
              <a:t>The Analysis on Tableau revealed that working on Forecasting technique will definitely lead to an unexpected Accuracy on our model. Hence, we further choose to work and experiment on random forest and other Machine learning techniques. We finally decided on Deep learning technique “LSTM” as it helped us obtain a good accuracy rate.</a:t>
            </a:r>
            <a:endParaRPr dirty="0"/>
          </a:p>
        </p:txBody>
      </p:sp>
      <p:sp>
        <p:nvSpPr>
          <p:cNvPr id="363" name="Google Shape;363;p48"/>
          <p:cNvSpPr/>
          <p:nvPr/>
        </p:nvSpPr>
        <p:spPr>
          <a:xfrm>
            <a:off x="4169470" y="659086"/>
            <a:ext cx="805059" cy="745127"/>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8"/>
          <p:cNvSpPr/>
          <p:nvPr/>
        </p:nvSpPr>
        <p:spPr>
          <a:xfrm rot="123792">
            <a:off x="7894929" y="4181707"/>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p:nvPr/>
        </p:nvSpPr>
        <p:spPr>
          <a:xfrm rot="123792">
            <a:off x="584644" y="401093"/>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6916DE38-BDD2-43FD-80CA-A55787CB2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8"/>
          <p:cNvSpPr/>
          <p:nvPr/>
        </p:nvSpPr>
        <p:spPr>
          <a:xfrm>
            <a:off x="304800" y="181982"/>
            <a:ext cx="8644128" cy="470611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48"/>
          <p:cNvSpPr txBox="1">
            <a:spLocks noGrp="1"/>
          </p:cNvSpPr>
          <p:nvPr>
            <p:ph type="title"/>
          </p:nvPr>
        </p:nvSpPr>
        <p:spPr>
          <a:xfrm>
            <a:off x="2542080" y="319661"/>
            <a:ext cx="39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Model Building</a:t>
            </a:r>
            <a:endParaRPr dirty="0"/>
          </a:p>
        </p:txBody>
      </p:sp>
      <p:sp>
        <p:nvSpPr>
          <p:cNvPr id="362" name="Google Shape;362;p48"/>
          <p:cNvSpPr txBox="1">
            <a:spLocks noGrp="1"/>
          </p:cNvSpPr>
          <p:nvPr>
            <p:ph type="subTitle" idx="1"/>
          </p:nvPr>
        </p:nvSpPr>
        <p:spPr>
          <a:xfrm>
            <a:off x="304800" y="835510"/>
            <a:ext cx="8363712" cy="2145600"/>
          </a:xfrm>
          <a:prstGeom prst="rect">
            <a:avLst/>
          </a:prstGeom>
        </p:spPr>
        <p:txBody>
          <a:bodyPr spcFirstLastPara="1" wrap="square" lIns="91425" tIns="91425" rIns="91425" bIns="91425" anchor="t" anchorCtr="0">
            <a:noAutofit/>
          </a:bodyPr>
          <a:lstStyle/>
          <a:p>
            <a:pPr algn="l" rtl="0">
              <a:spcBef>
                <a:spcPts val="1200"/>
              </a:spcBef>
              <a:spcAft>
                <a:spcPts val="1200"/>
              </a:spcAft>
            </a:pPr>
            <a:r>
              <a:rPr lang="en-IN" sz="1800" b="0" i="0" u="none" strike="noStrike" dirty="0">
                <a:solidFill>
                  <a:srgbClr val="000000"/>
                </a:solidFill>
                <a:effectLst/>
                <a:latin typeface="EB Garamond" panose="00000500000000000000" pitchFamily="2" charset="0"/>
              </a:rPr>
              <a:t> As the business objective is to perform real-time price discovery, it was decided to build an LSTM model as it would keep into account the previous historical data as well while predicting. The date column would not be needed in this case, so it was ignored. The Crop and APMC columns were categorical data so Label Encoding was done for these 2 columns to convert them into numerical data. </a:t>
            </a:r>
          </a:p>
          <a:p>
            <a:pPr algn="l" rtl="0">
              <a:spcBef>
                <a:spcPts val="1200"/>
              </a:spcBef>
              <a:spcAft>
                <a:spcPts val="1200"/>
              </a:spcAft>
            </a:pPr>
            <a:r>
              <a:rPr lang="en-IN" sz="1800" b="0" i="0" u="none" strike="noStrike" dirty="0">
                <a:solidFill>
                  <a:srgbClr val="000000"/>
                </a:solidFill>
                <a:effectLst/>
                <a:latin typeface="EB Garamond" panose="00000500000000000000" pitchFamily="2" charset="0"/>
              </a:rPr>
              <a:t>After that, these 2 columns of data along with the Minimum and Maximum values were used as the input features for the LSTM model with the Modal value as the target variable.</a:t>
            </a:r>
            <a:endParaRPr lang="en-IN" b="0" dirty="0">
              <a:effectLst/>
            </a:endParaRPr>
          </a:p>
          <a:p>
            <a:pPr algn="l" rtl="0">
              <a:spcBef>
                <a:spcPts val="1200"/>
              </a:spcBef>
              <a:spcAft>
                <a:spcPts val="1200"/>
              </a:spcAft>
            </a:pPr>
            <a:r>
              <a:rPr lang="en-IN" sz="1800" b="0" i="0" u="none" strike="noStrike" dirty="0">
                <a:solidFill>
                  <a:srgbClr val="000000"/>
                </a:solidFill>
                <a:effectLst/>
                <a:latin typeface="EB Garamond" panose="00000500000000000000" pitchFamily="2" charset="0"/>
              </a:rPr>
              <a:t>The model was built with 2 LSTM hidden layers – one with 20 neurons and the next with 15 neurons.</a:t>
            </a:r>
            <a:endParaRPr lang="en-IN" b="0" dirty="0">
              <a:effectLst/>
            </a:endParaRPr>
          </a:p>
          <a:p>
            <a:pPr algn="l"/>
            <a:br>
              <a:rPr lang="en-IN" dirty="0"/>
            </a:br>
            <a:endParaRPr dirty="0"/>
          </a:p>
        </p:txBody>
      </p:sp>
      <p:sp>
        <p:nvSpPr>
          <p:cNvPr id="363" name="Google Shape;363;p48"/>
          <p:cNvSpPr/>
          <p:nvPr/>
        </p:nvSpPr>
        <p:spPr>
          <a:xfrm>
            <a:off x="2542080" y="326931"/>
            <a:ext cx="581991" cy="572700"/>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8"/>
          <p:cNvSpPr/>
          <p:nvPr/>
        </p:nvSpPr>
        <p:spPr>
          <a:xfrm rot="123792">
            <a:off x="8166555" y="4203780"/>
            <a:ext cx="991259" cy="80568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p:nvPr/>
        </p:nvSpPr>
        <p:spPr>
          <a:xfrm rot="123792">
            <a:off x="94574" y="57702"/>
            <a:ext cx="828165" cy="728331"/>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360DigiTMG - Online Certification Training Courses">
            <a:extLst>
              <a:ext uri="{FF2B5EF4-FFF2-40B4-BE49-F238E27FC236}">
                <a16:creationId xmlns:a16="http://schemas.microsoft.com/office/drawing/2014/main" id="{DBC4B7D3-403B-4BBD-A4F2-1F3F8C27E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2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3"/>
        <p:cNvGrpSpPr/>
        <p:nvPr/>
      </p:nvGrpSpPr>
      <p:grpSpPr>
        <a:xfrm>
          <a:off x="0" y="0"/>
          <a:ext cx="0" cy="0"/>
          <a:chOff x="0" y="0"/>
          <a:chExt cx="0" cy="0"/>
        </a:xfrm>
      </p:grpSpPr>
      <p:sp>
        <p:nvSpPr>
          <p:cNvPr id="474" name="Google Shape;474;p5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Results obtained from Model Building</a:t>
            </a:r>
            <a:endParaRPr dirty="0"/>
          </a:p>
        </p:txBody>
      </p:sp>
      <p:graphicFrame>
        <p:nvGraphicFramePr>
          <p:cNvPr id="475" name="Google Shape;475;p56"/>
          <p:cNvGraphicFramePr/>
          <p:nvPr>
            <p:extLst>
              <p:ext uri="{D42A27DB-BD31-4B8C-83A1-F6EECF244321}">
                <p14:modId xmlns:p14="http://schemas.microsoft.com/office/powerpoint/2010/main" val="4244337933"/>
              </p:ext>
            </p:extLst>
          </p:nvPr>
        </p:nvGraphicFramePr>
        <p:xfrm>
          <a:off x="1989732" y="1487424"/>
          <a:ext cx="4984092" cy="2913888"/>
        </p:xfrm>
        <a:graphic>
          <a:graphicData uri="http://schemas.openxmlformats.org/drawingml/2006/table">
            <a:tbl>
              <a:tblPr>
                <a:noFill/>
                <a:tableStyleId>{38B4ACA4-6860-49CC-81C3-E130E4E30F92}</a:tableStyleId>
              </a:tblPr>
              <a:tblGrid>
                <a:gridCol w="2492046">
                  <a:extLst>
                    <a:ext uri="{9D8B030D-6E8A-4147-A177-3AD203B41FA5}">
                      <a16:colId xmlns:a16="http://schemas.microsoft.com/office/drawing/2014/main" val="20000"/>
                    </a:ext>
                  </a:extLst>
                </a:gridCol>
                <a:gridCol w="2492046">
                  <a:extLst>
                    <a:ext uri="{9D8B030D-6E8A-4147-A177-3AD203B41FA5}">
                      <a16:colId xmlns:a16="http://schemas.microsoft.com/office/drawing/2014/main" val="20001"/>
                    </a:ext>
                  </a:extLst>
                </a:gridCol>
              </a:tblGrid>
              <a:tr h="844424">
                <a:tc>
                  <a:txBody>
                    <a:bodyPr/>
                    <a:lstStyle/>
                    <a:p>
                      <a:pPr marL="0" lvl="0" indent="0" algn="ctr" rtl="0">
                        <a:spcBef>
                          <a:spcPts val="0"/>
                        </a:spcBef>
                        <a:spcAft>
                          <a:spcPts val="0"/>
                        </a:spcAft>
                        <a:buNone/>
                      </a:pPr>
                      <a:r>
                        <a:rPr lang="en-IN" sz="1800" b="1" dirty="0">
                          <a:solidFill>
                            <a:schemeClr val="lt2"/>
                          </a:solidFill>
                          <a:latin typeface="Source Serif Pro"/>
                          <a:ea typeface="Source Serif Pro"/>
                          <a:cs typeface="Source Serif Pro"/>
                          <a:sym typeface="Source Serif Pro"/>
                        </a:rPr>
                        <a:t>Train Data</a:t>
                      </a:r>
                      <a:endParaRPr sz="1800" b="1" dirty="0">
                        <a:solidFill>
                          <a:schemeClr val="lt2"/>
                        </a:solidFill>
                        <a:latin typeface="Source Serif Pro"/>
                        <a:ea typeface="Source Serif Pro"/>
                        <a:cs typeface="Source Serif Pro"/>
                        <a:sym typeface="Source Serif Pro"/>
                      </a:endParaRPr>
                    </a:p>
                  </a:txBody>
                  <a:tcPr marL="91425" marR="91425" marT="91425" marB="91425" anchor="ctr">
                    <a:lnL w="19050" cap="flat" cmpd="sng">
                      <a:solidFill>
                        <a:schemeClr val="accent4">
                          <a:alpha val="0"/>
                        </a:schemeClr>
                      </a:solidFill>
                      <a:prstDash val="solid"/>
                      <a:round/>
                      <a:headEnd type="none" w="sm" len="sm"/>
                      <a:tailEnd type="none" w="sm" len="sm"/>
                    </a:lnL>
                    <a:lnR w="19050" cap="flat" cmpd="sng" algn="ctr">
                      <a:solidFill>
                        <a:schemeClr val="accent3">
                          <a:alpha val="0"/>
                        </a:schemeClr>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dirty="0">
                          <a:solidFill>
                            <a:schemeClr val="accent2"/>
                          </a:solidFill>
                          <a:latin typeface="Source Serif Pro"/>
                          <a:ea typeface="Source Serif Pro"/>
                          <a:cs typeface="Source Serif Pro"/>
                          <a:sym typeface="Source Serif Pro"/>
                        </a:rPr>
                        <a:t>97%</a:t>
                      </a:r>
                      <a:endParaRPr sz="1600" dirty="0">
                        <a:solidFill>
                          <a:schemeClr val="accent2"/>
                        </a:solidFill>
                        <a:latin typeface="Source Serif Pro"/>
                        <a:ea typeface="Source Serif Pro"/>
                        <a:cs typeface="Source Serif Pro"/>
                        <a:sym typeface="Source Serif Pro"/>
                      </a:endParaRPr>
                    </a:p>
                  </a:txBody>
                  <a:tcPr marL="91425" marR="91425" marT="91425" marB="91425" anchor="ctr">
                    <a:lnL w="19050" cap="flat" cmpd="sng" algn="ctr">
                      <a:solidFill>
                        <a:schemeClr val="accent3">
                          <a:alpha val="0"/>
                        </a:schemeClr>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034732">
                <a:tc>
                  <a:txBody>
                    <a:bodyPr/>
                    <a:lstStyle/>
                    <a:p>
                      <a:pPr marL="0" lvl="0" indent="0" algn="ctr" rtl="0">
                        <a:spcBef>
                          <a:spcPts val="0"/>
                        </a:spcBef>
                        <a:spcAft>
                          <a:spcPts val="0"/>
                        </a:spcAft>
                        <a:buNone/>
                      </a:pPr>
                      <a:r>
                        <a:rPr lang="en" sz="1800" b="1" dirty="0">
                          <a:solidFill>
                            <a:schemeClr val="lt2"/>
                          </a:solidFill>
                          <a:latin typeface="Source Serif Pro"/>
                          <a:ea typeface="Source Serif Pro"/>
                          <a:cs typeface="Source Serif Pro"/>
                          <a:sym typeface="Source Serif Pro"/>
                        </a:rPr>
                        <a:t>Validation Data</a:t>
                      </a:r>
                      <a:endParaRPr sz="1800" b="1" dirty="0">
                        <a:solidFill>
                          <a:schemeClr val="lt2"/>
                        </a:solidFill>
                        <a:latin typeface="Source Serif Pro"/>
                        <a:ea typeface="Source Serif Pro"/>
                        <a:cs typeface="Source Serif Pro"/>
                        <a:sym typeface="Source Serif Pro"/>
                      </a:endParaRPr>
                    </a:p>
                  </a:txBody>
                  <a:tcPr marL="91425" marR="91425" marT="91425" marB="91425" anchor="ctr">
                    <a:lnL w="19050" cap="flat" cmpd="sng">
                      <a:solidFill>
                        <a:schemeClr val="accent4">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dirty="0">
                          <a:solidFill>
                            <a:schemeClr val="accent2"/>
                          </a:solidFill>
                          <a:latin typeface="Source Serif Pro"/>
                          <a:ea typeface="Source Serif Pro"/>
                          <a:cs typeface="Source Serif Pro"/>
                          <a:sym typeface="Source Serif Pro"/>
                        </a:rPr>
                        <a:t>93%</a:t>
                      </a:r>
                      <a:endParaRPr sz="1600" dirty="0">
                        <a:solidFill>
                          <a:schemeClr val="accent2"/>
                        </a:solidFill>
                        <a:latin typeface="Source Serif Pro"/>
                        <a:ea typeface="Source Serif Pro"/>
                        <a:cs typeface="Source Serif Pro"/>
                        <a:sym typeface="Source Serif Pro"/>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034732">
                <a:tc>
                  <a:txBody>
                    <a:bodyPr/>
                    <a:lstStyle/>
                    <a:p>
                      <a:pPr marL="0" lvl="0" indent="0" algn="ctr" rtl="0">
                        <a:spcBef>
                          <a:spcPts val="0"/>
                        </a:spcBef>
                        <a:spcAft>
                          <a:spcPts val="0"/>
                        </a:spcAft>
                        <a:buNone/>
                      </a:pPr>
                      <a:r>
                        <a:rPr lang="en" sz="1800" b="1" dirty="0">
                          <a:solidFill>
                            <a:schemeClr val="lt2"/>
                          </a:solidFill>
                          <a:latin typeface="Source Serif Pro"/>
                          <a:ea typeface="Source Serif Pro"/>
                          <a:cs typeface="Source Serif Pro"/>
                          <a:sym typeface="Source Serif Pro"/>
                        </a:rPr>
                        <a:t>Evaluation Data</a:t>
                      </a:r>
                      <a:endParaRPr sz="1800" b="1" dirty="0">
                        <a:solidFill>
                          <a:schemeClr val="lt2"/>
                        </a:solidFill>
                        <a:latin typeface="Source Serif Pro"/>
                        <a:ea typeface="Source Serif Pro"/>
                        <a:cs typeface="Source Serif Pro"/>
                        <a:sym typeface="Source Serif Pro"/>
                      </a:endParaRPr>
                    </a:p>
                  </a:txBody>
                  <a:tcPr marL="91425" marR="91425" marT="91425" marB="91425" anchor="ctr">
                    <a:lnL w="19050" cap="flat" cmpd="sng">
                      <a:solidFill>
                        <a:schemeClr val="accent4">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dirty="0">
                          <a:solidFill>
                            <a:schemeClr val="accent2"/>
                          </a:solidFill>
                          <a:latin typeface="Source Serif Pro"/>
                          <a:ea typeface="Source Serif Pro"/>
                          <a:cs typeface="Source Serif Pro"/>
                          <a:sym typeface="Source Serif Pro"/>
                        </a:rPr>
                        <a:t>96%</a:t>
                      </a:r>
                      <a:endParaRPr sz="1600" dirty="0">
                        <a:solidFill>
                          <a:schemeClr val="accent2"/>
                        </a:solidFill>
                        <a:latin typeface="Source Serif Pro"/>
                        <a:ea typeface="Source Serif Pro"/>
                        <a:cs typeface="Source Serif Pro"/>
                        <a:sym typeface="Source Serif Pro"/>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4" name="Picture 2" descr="360DigiTMG - Online Certification Training Courses">
            <a:extLst>
              <a:ext uri="{FF2B5EF4-FFF2-40B4-BE49-F238E27FC236}">
                <a16:creationId xmlns:a16="http://schemas.microsoft.com/office/drawing/2014/main" id="{AAB48942-9D2E-4E33-A5B8-977E5870D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p:nvSpPr>
          <p:cNvPr id="68" name="Rectangle 67">
            <a:extLst>
              <a:ext uri="{FF2B5EF4-FFF2-40B4-BE49-F238E27FC236}">
                <a16:creationId xmlns:a16="http://schemas.microsoft.com/office/drawing/2014/main" id="{8199062A-C2AF-4E58-8ABF-3310EADE7221}"/>
              </a:ext>
            </a:extLst>
          </p:cNvPr>
          <p:cNvSpPr/>
          <p:nvPr/>
        </p:nvSpPr>
        <p:spPr>
          <a:xfrm>
            <a:off x="0" y="14137"/>
            <a:ext cx="9129011" cy="501854"/>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9" name="Google Shape;189;p36"/>
          <p:cNvSpPr txBox="1">
            <a:spLocks noGrp="1"/>
          </p:cNvSpPr>
          <p:nvPr>
            <p:ph type="title"/>
          </p:nvPr>
        </p:nvSpPr>
        <p:spPr>
          <a:xfrm>
            <a:off x="680704" y="1413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solidFill>
                  <a:schemeClr val="bg1"/>
                </a:solidFill>
              </a:rPr>
              <a:t>The Project Pipeline</a:t>
            </a:r>
            <a:endParaRPr sz="2400" dirty="0">
              <a:solidFill>
                <a:schemeClr val="bg1"/>
              </a:solidFill>
            </a:endParaRPr>
          </a:p>
        </p:txBody>
      </p:sp>
      <p:pic>
        <p:nvPicPr>
          <p:cNvPr id="5" name="Picture 2" descr="360DigiTMG - Online Certification Training Courses">
            <a:extLst>
              <a:ext uri="{FF2B5EF4-FFF2-40B4-BE49-F238E27FC236}">
                <a16:creationId xmlns:a16="http://schemas.microsoft.com/office/drawing/2014/main" id="{68C4B321-4A74-4F53-9C53-447EF22E2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20C0B5-BE0E-49A0-9612-E3045ECEC78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0524" y="2374315"/>
            <a:ext cx="572701" cy="572701"/>
          </a:xfrm>
          <a:prstGeom prst="rect">
            <a:avLst/>
          </a:prstGeom>
        </p:spPr>
      </p:pic>
      <p:pic>
        <p:nvPicPr>
          <p:cNvPr id="10" name="Picture 9">
            <a:extLst>
              <a:ext uri="{FF2B5EF4-FFF2-40B4-BE49-F238E27FC236}">
                <a16:creationId xmlns:a16="http://schemas.microsoft.com/office/drawing/2014/main" id="{1354A19E-10D5-4096-957F-7B5E42ED8E2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395101" y="2359006"/>
            <a:ext cx="1289428" cy="1333173"/>
          </a:xfrm>
          <a:prstGeom prst="rect">
            <a:avLst/>
          </a:prstGeom>
        </p:spPr>
      </p:pic>
      <p:pic>
        <p:nvPicPr>
          <p:cNvPr id="12" name="Picture 11">
            <a:extLst>
              <a:ext uri="{FF2B5EF4-FFF2-40B4-BE49-F238E27FC236}">
                <a16:creationId xmlns:a16="http://schemas.microsoft.com/office/drawing/2014/main" id="{A44E6452-5D33-4D6B-BE21-16D54C58CDA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24773" y="884023"/>
            <a:ext cx="898887" cy="898887"/>
          </a:xfrm>
          <a:prstGeom prst="rect">
            <a:avLst/>
          </a:prstGeom>
        </p:spPr>
      </p:pic>
      <p:pic>
        <p:nvPicPr>
          <p:cNvPr id="2050" name="Picture 2" descr="Project Jupyter - Wikipedia">
            <a:extLst>
              <a:ext uri="{FF2B5EF4-FFF2-40B4-BE49-F238E27FC236}">
                <a16:creationId xmlns:a16="http://schemas.microsoft.com/office/drawing/2014/main" id="{D7D9DE9A-F5BE-496A-85A7-5F67B8F21F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6501" y="3601948"/>
            <a:ext cx="775429" cy="8988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p Broomstick Stickers for Android &amp;amp; iOS | Gfycat">
            <a:extLst>
              <a:ext uri="{FF2B5EF4-FFF2-40B4-BE49-F238E27FC236}">
                <a16:creationId xmlns:a16="http://schemas.microsoft.com/office/drawing/2014/main" id="{4EA9F959-7DDB-42F1-BD01-5C4F7298B7BB}"/>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rot="15836429">
            <a:off x="3148003" y="800581"/>
            <a:ext cx="1041802" cy="1041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Choose the Best Analytics Platform &amp;amp; Power Business Analytics">
            <a:extLst>
              <a:ext uri="{FF2B5EF4-FFF2-40B4-BE49-F238E27FC236}">
                <a16:creationId xmlns:a16="http://schemas.microsoft.com/office/drawing/2014/main" id="{3DB10612-72D8-45E2-B04E-716B245ED3C3}"/>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450581" y="2186969"/>
            <a:ext cx="1604799" cy="1050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6" name="Picture 8" descr="A Seven-Step Procedure for Building a Data Science Model">
            <a:extLst>
              <a:ext uri="{FF2B5EF4-FFF2-40B4-BE49-F238E27FC236}">
                <a16:creationId xmlns:a16="http://schemas.microsoft.com/office/drawing/2014/main" id="{B39ECFD0-B572-48BD-8DFF-76ED91C6EA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361" y="990896"/>
            <a:ext cx="1439120" cy="7995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nitoring &amp;amp; Evaluation">
            <a:extLst>
              <a:ext uri="{FF2B5EF4-FFF2-40B4-BE49-F238E27FC236}">
                <a16:creationId xmlns:a16="http://schemas.microsoft.com/office/drawing/2014/main" id="{97328E1D-2C0F-43EC-9101-37C672BB5245}"/>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flipH="1">
            <a:off x="7110572" y="1380538"/>
            <a:ext cx="1678135" cy="12586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Process Of Developing Android Application : Aalpha">
            <a:extLst>
              <a:ext uri="{FF2B5EF4-FFF2-40B4-BE49-F238E27FC236}">
                <a16:creationId xmlns:a16="http://schemas.microsoft.com/office/drawing/2014/main" id="{E551FB3F-EF24-4129-92A6-F18894814738}"/>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5013600" y="3307062"/>
            <a:ext cx="2403253" cy="180244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rrows GIFs - Get the best GIF on GIPHY">
            <a:extLst>
              <a:ext uri="{FF2B5EF4-FFF2-40B4-BE49-F238E27FC236}">
                <a16:creationId xmlns:a16="http://schemas.microsoft.com/office/drawing/2014/main" id="{42E50FE1-0B62-4456-869A-09DB03557048}"/>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911095" y="3980682"/>
            <a:ext cx="1134204" cy="79073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DABEE23B-3248-4B72-BB6C-387E248F799F}"/>
              </a:ext>
            </a:extLst>
          </p:cNvPr>
          <p:cNvCxnSpPr>
            <a:cxnSpLocks/>
          </p:cNvCxnSpPr>
          <p:nvPr/>
        </p:nvCxnSpPr>
        <p:spPr>
          <a:xfrm flipV="1">
            <a:off x="182126" y="1606809"/>
            <a:ext cx="0" cy="7138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DA3F4E84-EBA2-46F0-A405-D07B54FC3AB4}"/>
              </a:ext>
            </a:extLst>
          </p:cNvPr>
          <p:cNvCxnSpPr>
            <a:cxnSpLocks/>
          </p:cNvCxnSpPr>
          <p:nvPr/>
        </p:nvCxnSpPr>
        <p:spPr>
          <a:xfrm>
            <a:off x="1174224" y="1845026"/>
            <a:ext cx="0" cy="16662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2D29C22-A6D8-48E2-A38B-0DBD6F92B1CA}"/>
              </a:ext>
            </a:extLst>
          </p:cNvPr>
          <p:cNvCxnSpPr>
            <a:cxnSpLocks/>
          </p:cNvCxnSpPr>
          <p:nvPr/>
        </p:nvCxnSpPr>
        <p:spPr>
          <a:xfrm>
            <a:off x="1721388" y="3973878"/>
            <a:ext cx="6013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DA3B168E-C418-4656-BB03-111F30B6CB84}"/>
              </a:ext>
            </a:extLst>
          </p:cNvPr>
          <p:cNvCxnSpPr>
            <a:cxnSpLocks/>
          </p:cNvCxnSpPr>
          <p:nvPr/>
        </p:nvCxnSpPr>
        <p:spPr>
          <a:xfrm flipV="1">
            <a:off x="2771362" y="990898"/>
            <a:ext cx="0" cy="10838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E65D71FA-DFB0-4FD8-9D59-52C0C0673D40}"/>
              </a:ext>
            </a:extLst>
          </p:cNvPr>
          <p:cNvCxnSpPr>
            <a:cxnSpLocks/>
          </p:cNvCxnSpPr>
          <p:nvPr/>
        </p:nvCxnSpPr>
        <p:spPr>
          <a:xfrm>
            <a:off x="4097782" y="1849162"/>
            <a:ext cx="9895" cy="4715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17155207-D42D-4DEE-88D3-1BF2FEE57C3B}"/>
              </a:ext>
            </a:extLst>
          </p:cNvPr>
          <p:cNvCxnSpPr>
            <a:cxnSpLocks/>
          </p:cNvCxnSpPr>
          <p:nvPr/>
        </p:nvCxnSpPr>
        <p:spPr>
          <a:xfrm flipV="1">
            <a:off x="5223796" y="1845026"/>
            <a:ext cx="0" cy="12994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4F98CD01-A651-42D3-B308-663C0C6B3A71}"/>
              </a:ext>
            </a:extLst>
          </p:cNvPr>
          <p:cNvCxnSpPr>
            <a:cxnSpLocks/>
          </p:cNvCxnSpPr>
          <p:nvPr/>
        </p:nvCxnSpPr>
        <p:spPr>
          <a:xfrm flipV="1">
            <a:off x="2277492" y="3307062"/>
            <a:ext cx="0" cy="6864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112057A8-F854-426F-8EE9-753E2068DF00}"/>
              </a:ext>
            </a:extLst>
          </p:cNvPr>
          <p:cNvCxnSpPr>
            <a:cxnSpLocks/>
          </p:cNvCxnSpPr>
          <p:nvPr/>
        </p:nvCxnSpPr>
        <p:spPr>
          <a:xfrm flipV="1">
            <a:off x="2751247" y="996757"/>
            <a:ext cx="91765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EB2E9261-5E0B-4585-966C-0E585CA568EE}"/>
              </a:ext>
            </a:extLst>
          </p:cNvPr>
          <p:cNvCxnSpPr>
            <a:cxnSpLocks/>
          </p:cNvCxnSpPr>
          <p:nvPr/>
        </p:nvCxnSpPr>
        <p:spPr>
          <a:xfrm>
            <a:off x="4684529" y="3144448"/>
            <a:ext cx="539267" cy="8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C57CAFD9-5814-44C3-9F66-CCB6B14F28B2}"/>
              </a:ext>
            </a:extLst>
          </p:cNvPr>
          <p:cNvCxnSpPr>
            <a:cxnSpLocks/>
          </p:cNvCxnSpPr>
          <p:nvPr/>
        </p:nvCxnSpPr>
        <p:spPr>
          <a:xfrm flipV="1">
            <a:off x="182126" y="1594893"/>
            <a:ext cx="64264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38166BF8-0040-4950-BF16-5BCA4698AB97}"/>
              </a:ext>
            </a:extLst>
          </p:cNvPr>
          <p:cNvCxnSpPr>
            <a:cxnSpLocks/>
          </p:cNvCxnSpPr>
          <p:nvPr/>
        </p:nvCxnSpPr>
        <p:spPr>
          <a:xfrm>
            <a:off x="6416357" y="1083200"/>
            <a:ext cx="11658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B9F5240B-CC5B-4DBD-B48A-38E44F95A5FD}"/>
              </a:ext>
            </a:extLst>
          </p:cNvPr>
          <p:cNvCxnSpPr>
            <a:cxnSpLocks/>
          </p:cNvCxnSpPr>
          <p:nvPr/>
        </p:nvCxnSpPr>
        <p:spPr>
          <a:xfrm>
            <a:off x="7551458" y="1084762"/>
            <a:ext cx="0" cy="4150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60" name="Picture 12" descr="Animated GIFs in eLearning – A Must-Have Microlearning Asset">
            <a:extLst>
              <a:ext uri="{FF2B5EF4-FFF2-40B4-BE49-F238E27FC236}">
                <a16:creationId xmlns:a16="http://schemas.microsoft.com/office/drawing/2014/main" id="{25275D54-3ED3-4801-8909-6B23D4A22389}"/>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7034382" y="2805048"/>
            <a:ext cx="1678135" cy="94947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a:extLst>
              <a:ext uri="{FF2B5EF4-FFF2-40B4-BE49-F238E27FC236}">
                <a16:creationId xmlns:a16="http://schemas.microsoft.com/office/drawing/2014/main" id="{57439977-60E1-423D-BB5D-83B93D4D34FF}"/>
              </a:ext>
            </a:extLst>
          </p:cNvPr>
          <p:cNvCxnSpPr>
            <a:cxnSpLocks/>
          </p:cNvCxnSpPr>
          <p:nvPr/>
        </p:nvCxnSpPr>
        <p:spPr>
          <a:xfrm>
            <a:off x="7969701" y="3862350"/>
            <a:ext cx="0" cy="5534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a:extLst>
              <a:ext uri="{FF2B5EF4-FFF2-40B4-BE49-F238E27FC236}">
                <a16:creationId xmlns:a16="http://schemas.microsoft.com/office/drawing/2014/main" id="{E07317FB-451C-41E7-B8CD-32FC8954B00F}"/>
              </a:ext>
            </a:extLst>
          </p:cNvPr>
          <p:cNvSpPr/>
          <p:nvPr/>
        </p:nvSpPr>
        <p:spPr>
          <a:xfrm>
            <a:off x="-99157" y="2999285"/>
            <a:ext cx="1134203" cy="307777"/>
          </a:xfrm>
          <a:prstGeom prst="rect">
            <a:avLst/>
          </a:prstGeom>
          <a:noFill/>
        </p:spPr>
        <p:txBody>
          <a:bodyPr wrap="square" lIns="91440" tIns="45720" rIns="91440" bIns="45720">
            <a:spAutoFit/>
          </a:bodyPr>
          <a:lstStyle/>
          <a:p>
            <a:pPr algn="ctr"/>
            <a:r>
              <a:rPr lang="en-US"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Raw Data</a:t>
            </a:r>
            <a:endPar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sp>
        <p:nvSpPr>
          <p:cNvPr id="77" name="Rectangle 76">
            <a:extLst>
              <a:ext uri="{FF2B5EF4-FFF2-40B4-BE49-F238E27FC236}">
                <a16:creationId xmlns:a16="http://schemas.microsoft.com/office/drawing/2014/main" id="{2D8EFFF7-0DA1-4371-AF70-39A5F2853A71}"/>
              </a:ext>
            </a:extLst>
          </p:cNvPr>
          <p:cNvSpPr/>
          <p:nvPr/>
        </p:nvSpPr>
        <p:spPr>
          <a:xfrm>
            <a:off x="745796" y="535647"/>
            <a:ext cx="1134203" cy="307777"/>
          </a:xfrm>
          <a:prstGeom prst="rect">
            <a:avLst/>
          </a:prstGeom>
          <a:noFill/>
        </p:spPr>
        <p:txBody>
          <a:bodyPr wrap="square" lIns="91440" tIns="45720" rIns="91440" bIns="45720">
            <a:spAutoFit/>
          </a:bodyPr>
          <a:lstStyle/>
          <a:p>
            <a:pPr algn="ctr"/>
            <a:r>
              <a:rPr lang="en-US"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Database</a:t>
            </a:r>
            <a:endPar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sp>
        <p:nvSpPr>
          <p:cNvPr id="78" name="Rectangle 77">
            <a:extLst>
              <a:ext uri="{FF2B5EF4-FFF2-40B4-BE49-F238E27FC236}">
                <a16:creationId xmlns:a16="http://schemas.microsoft.com/office/drawing/2014/main" id="{1C283BCC-22AA-43ED-82DD-987437BF7F2F}"/>
              </a:ext>
            </a:extLst>
          </p:cNvPr>
          <p:cNvSpPr/>
          <p:nvPr/>
        </p:nvSpPr>
        <p:spPr>
          <a:xfrm>
            <a:off x="802428" y="4437598"/>
            <a:ext cx="1134203" cy="307777"/>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IDE</a:t>
            </a:r>
          </a:p>
        </p:txBody>
      </p:sp>
      <p:sp>
        <p:nvSpPr>
          <p:cNvPr id="79" name="Rectangle 78">
            <a:extLst>
              <a:ext uri="{FF2B5EF4-FFF2-40B4-BE49-F238E27FC236}">
                <a16:creationId xmlns:a16="http://schemas.microsoft.com/office/drawing/2014/main" id="{09854247-333C-4C34-9EF4-C8AF5B821D5C}"/>
              </a:ext>
            </a:extLst>
          </p:cNvPr>
          <p:cNvSpPr/>
          <p:nvPr/>
        </p:nvSpPr>
        <p:spPr>
          <a:xfrm>
            <a:off x="1164980" y="1846671"/>
            <a:ext cx="1433148" cy="307777"/>
          </a:xfrm>
          <a:prstGeom prst="rect">
            <a:avLst/>
          </a:prstGeom>
          <a:noFill/>
        </p:spPr>
        <p:txBody>
          <a:bodyPr wrap="square" lIns="91440" tIns="45720" rIns="91440" bIns="45720">
            <a:spAutoFit/>
          </a:bodyPr>
          <a:lstStyle/>
          <a:p>
            <a:pPr algn="ctr"/>
            <a:r>
              <a:rPr lang="en-US"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Data Reading</a:t>
            </a:r>
            <a:endPar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sp>
        <p:nvSpPr>
          <p:cNvPr id="80" name="Rectangle 79">
            <a:extLst>
              <a:ext uri="{FF2B5EF4-FFF2-40B4-BE49-F238E27FC236}">
                <a16:creationId xmlns:a16="http://schemas.microsoft.com/office/drawing/2014/main" id="{6A4DDE1E-634E-4015-89DB-B7EDDCCEF7D6}"/>
              </a:ext>
            </a:extLst>
          </p:cNvPr>
          <p:cNvSpPr/>
          <p:nvPr/>
        </p:nvSpPr>
        <p:spPr>
          <a:xfrm>
            <a:off x="3785717" y="681575"/>
            <a:ext cx="1289428" cy="954107"/>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Preprocessing Cleaning and Feature selection</a:t>
            </a:r>
          </a:p>
        </p:txBody>
      </p:sp>
      <p:sp>
        <p:nvSpPr>
          <p:cNvPr id="81" name="Rectangle 80">
            <a:extLst>
              <a:ext uri="{FF2B5EF4-FFF2-40B4-BE49-F238E27FC236}">
                <a16:creationId xmlns:a16="http://schemas.microsoft.com/office/drawing/2014/main" id="{84280E66-74B2-4259-B7A8-B70B757AC022}"/>
              </a:ext>
            </a:extLst>
          </p:cNvPr>
          <p:cNvSpPr/>
          <p:nvPr/>
        </p:nvSpPr>
        <p:spPr>
          <a:xfrm>
            <a:off x="2859445" y="3622114"/>
            <a:ext cx="2541912" cy="307777"/>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Cleaned and Structured Data</a:t>
            </a:r>
          </a:p>
        </p:txBody>
      </p:sp>
      <p:sp>
        <p:nvSpPr>
          <p:cNvPr id="86" name="Rectangle 85">
            <a:extLst>
              <a:ext uri="{FF2B5EF4-FFF2-40B4-BE49-F238E27FC236}">
                <a16:creationId xmlns:a16="http://schemas.microsoft.com/office/drawing/2014/main" id="{73A12508-D828-4B5B-B7B8-BC825EBAAA9B}"/>
              </a:ext>
            </a:extLst>
          </p:cNvPr>
          <p:cNvSpPr/>
          <p:nvPr/>
        </p:nvSpPr>
        <p:spPr>
          <a:xfrm>
            <a:off x="5274892" y="1869210"/>
            <a:ext cx="1439119" cy="307777"/>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Model Building</a:t>
            </a:r>
          </a:p>
        </p:txBody>
      </p:sp>
      <p:sp>
        <p:nvSpPr>
          <p:cNvPr id="87" name="Rectangle 86">
            <a:extLst>
              <a:ext uri="{FF2B5EF4-FFF2-40B4-BE49-F238E27FC236}">
                <a16:creationId xmlns:a16="http://schemas.microsoft.com/office/drawing/2014/main" id="{393638E0-3697-441C-B39D-6F4E29AA17AC}"/>
              </a:ext>
            </a:extLst>
          </p:cNvPr>
          <p:cNvSpPr/>
          <p:nvPr/>
        </p:nvSpPr>
        <p:spPr>
          <a:xfrm>
            <a:off x="6694139" y="2462991"/>
            <a:ext cx="2702319" cy="307777"/>
          </a:xfrm>
          <a:prstGeom prst="rect">
            <a:avLst/>
          </a:prstGeom>
          <a:noFill/>
        </p:spPr>
        <p:txBody>
          <a:bodyPr wrap="square" lIns="91440" tIns="45720" rIns="91440" bIns="45720">
            <a:spAutoFit/>
          </a:bodyPr>
          <a:lstStyle/>
          <a:p>
            <a:pPr algn="ctr"/>
            <a:r>
              <a:rPr lang="en-US"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Monitoring and evaluation</a:t>
            </a:r>
            <a:endPar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sp>
        <p:nvSpPr>
          <p:cNvPr id="88" name="Rectangle 87">
            <a:extLst>
              <a:ext uri="{FF2B5EF4-FFF2-40B4-BE49-F238E27FC236}">
                <a16:creationId xmlns:a16="http://schemas.microsoft.com/office/drawing/2014/main" id="{3AFA350D-0803-48C2-A2D2-2FC0873B249D}"/>
              </a:ext>
            </a:extLst>
          </p:cNvPr>
          <p:cNvSpPr/>
          <p:nvPr/>
        </p:nvSpPr>
        <p:spPr>
          <a:xfrm>
            <a:off x="7994813" y="3785829"/>
            <a:ext cx="1134203" cy="307777"/>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Success</a:t>
            </a:r>
          </a:p>
        </p:txBody>
      </p:sp>
      <p:sp>
        <p:nvSpPr>
          <p:cNvPr id="89" name="Rectangle 88">
            <a:extLst>
              <a:ext uri="{FF2B5EF4-FFF2-40B4-BE49-F238E27FC236}">
                <a16:creationId xmlns:a16="http://schemas.microsoft.com/office/drawing/2014/main" id="{C3E942F6-3DD4-4067-BBCC-567712602D10}"/>
              </a:ext>
            </a:extLst>
          </p:cNvPr>
          <p:cNvSpPr/>
          <p:nvPr/>
        </p:nvSpPr>
        <p:spPr>
          <a:xfrm>
            <a:off x="4326582" y="4687653"/>
            <a:ext cx="1134203" cy="307777"/>
          </a:xfrm>
          <a:prstGeom prst="rect">
            <a:avLst/>
          </a:prstGeom>
          <a:noFill/>
        </p:spPr>
        <p:txBody>
          <a:bodyPr wrap="square" lIns="91440" tIns="45720" rIns="91440" bIns="45720">
            <a:spAutoFit/>
          </a:bodyPr>
          <a:lstStyle/>
          <a:p>
            <a:pPr algn="ctr"/>
            <a:r>
              <a:rPr lang="en-US"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Deployment</a:t>
            </a:r>
            <a:endParaRPr lang="en-US" b="1" cap="none" spc="0"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pic>
        <p:nvPicPr>
          <p:cNvPr id="83" name="Picture 82">
            <a:extLst>
              <a:ext uri="{FF2B5EF4-FFF2-40B4-BE49-F238E27FC236}">
                <a16:creationId xmlns:a16="http://schemas.microsoft.com/office/drawing/2014/main" id="{2573A2E4-E3D0-4832-96C3-41E0B56FBB53}"/>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2586373" y="1321482"/>
            <a:ext cx="366845" cy="366845"/>
          </a:xfrm>
          <a:prstGeom prst="rect">
            <a:avLst/>
          </a:prstGeom>
        </p:spPr>
      </p:pic>
      <p:pic>
        <p:nvPicPr>
          <p:cNvPr id="91" name="Picture 90">
            <a:extLst>
              <a:ext uri="{FF2B5EF4-FFF2-40B4-BE49-F238E27FC236}">
                <a16:creationId xmlns:a16="http://schemas.microsoft.com/office/drawing/2014/main" id="{CA74A535-A830-493E-826D-69E34E253B31}"/>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613625" y="618237"/>
            <a:ext cx="309600" cy="315085"/>
          </a:xfrm>
          <a:prstGeom prst="rect">
            <a:avLst/>
          </a:prstGeom>
        </p:spPr>
      </p:pic>
      <p:sp>
        <p:nvSpPr>
          <p:cNvPr id="92" name="TextBox 91">
            <a:extLst>
              <a:ext uri="{FF2B5EF4-FFF2-40B4-BE49-F238E27FC236}">
                <a16:creationId xmlns:a16="http://schemas.microsoft.com/office/drawing/2014/main" id="{81C2448B-8090-4B59-8F2C-06B5C0564E5A}"/>
              </a:ext>
            </a:extLst>
          </p:cNvPr>
          <p:cNvSpPr txBox="1"/>
          <p:nvPr/>
        </p:nvSpPr>
        <p:spPr>
          <a:xfrm>
            <a:off x="2956352" y="1480363"/>
            <a:ext cx="758019" cy="307777"/>
          </a:xfrm>
          <a:prstGeom prst="rect">
            <a:avLst/>
          </a:prstGeom>
          <a:noFill/>
        </p:spPr>
        <p:txBody>
          <a:bodyPr wrap="square" rtlCol="0">
            <a:spAutoFit/>
          </a:bodyPr>
          <a:lstStyle/>
          <a:p>
            <a:r>
              <a:rPr lang="en-US" b="1" dirty="0">
                <a:latin typeface="Bradley Hand ITC" panose="03070402050302030203" pitchFamily="66" charset="0"/>
              </a:rPr>
              <a:t>EDA</a:t>
            </a:r>
            <a:endParaRPr lang="en-IN" b="1" dirty="0">
              <a:latin typeface="Bradley Hand ITC" panose="03070402050302030203" pitchFamily="66"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255776" y="1522050"/>
            <a:ext cx="6437376" cy="1049700"/>
          </a:xfrm>
          <a:prstGeom prst="rect">
            <a:avLst/>
          </a:prstGeom>
        </p:spPr>
        <p:txBody>
          <a:bodyPr spcFirstLastPara="1" wrap="square" lIns="91425" tIns="91425" rIns="91425" bIns="91425" anchor="t" anchorCtr="0">
            <a:noAutofit/>
          </a:bodyPr>
          <a:lstStyle/>
          <a:p>
            <a:r>
              <a:rPr lang="en-IN" dirty="0"/>
              <a:t>Conclusion!</a:t>
            </a:r>
            <a:endParaRPr dirty="0"/>
          </a:p>
        </p:txBody>
      </p:sp>
      <p:sp>
        <p:nvSpPr>
          <p:cNvPr id="223" name="Google Shape;223;p39"/>
          <p:cNvSpPr txBox="1">
            <a:spLocks noGrp="1"/>
          </p:cNvSpPr>
          <p:nvPr>
            <p:ph type="subTitle" idx="1"/>
          </p:nvPr>
        </p:nvSpPr>
        <p:spPr>
          <a:xfrm>
            <a:off x="2149350" y="2877563"/>
            <a:ext cx="4845300" cy="1320900"/>
          </a:xfrm>
          <a:prstGeom prst="rect">
            <a:avLst/>
          </a:prstGeom>
        </p:spPr>
        <p:txBody>
          <a:bodyPr spcFirstLastPara="1" wrap="square" lIns="91425" tIns="91425" rIns="91425" bIns="91425" anchor="t" anchorCtr="0">
            <a:noAutofit/>
          </a:bodyPr>
          <a:lstStyle/>
          <a:p>
            <a:r>
              <a:rPr lang="en-IN" dirty="0"/>
              <a:t>Deployment of LSTM Model on to Android application</a:t>
            </a:r>
          </a:p>
        </p:txBody>
      </p:sp>
      <p:pic>
        <p:nvPicPr>
          <p:cNvPr id="4" name="Picture 2" descr="360DigiTMG - Online Certification Training Courses">
            <a:extLst>
              <a:ext uri="{FF2B5EF4-FFF2-40B4-BE49-F238E27FC236}">
                <a16:creationId xmlns:a16="http://schemas.microsoft.com/office/drawing/2014/main" id="{0ECFF3C5-85B9-4B9C-926C-AE4215CF3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27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2"/>
        <p:cNvGrpSpPr/>
        <p:nvPr/>
      </p:nvGrpSpPr>
      <p:grpSpPr>
        <a:xfrm>
          <a:off x="0" y="0"/>
          <a:ext cx="0" cy="0"/>
          <a:chOff x="0" y="0"/>
          <a:chExt cx="0" cy="0"/>
        </a:xfrm>
      </p:grpSpPr>
      <p:sp>
        <p:nvSpPr>
          <p:cNvPr id="563" name="Google Shape;563;p63"/>
          <p:cNvSpPr/>
          <p:nvPr/>
        </p:nvSpPr>
        <p:spPr>
          <a:xfrm>
            <a:off x="895428" y="392700"/>
            <a:ext cx="7353136"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63"/>
          <p:cNvSpPr txBox="1">
            <a:spLocks noGrp="1"/>
          </p:cNvSpPr>
          <p:nvPr>
            <p:ph type="title"/>
          </p:nvPr>
        </p:nvSpPr>
        <p:spPr>
          <a:xfrm>
            <a:off x="3284341" y="517094"/>
            <a:ext cx="30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Mobile App</a:t>
            </a:r>
            <a:endParaRPr dirty="0"/>
          </a:p>
        </p:txBody>
      </p:sp>
      <p:sp>
        <p:nvSpPr>
          <p:cNvPr id="565" name="Google Shape;565;p63"/>
          <p:cNvSpPr txBox="1">
            <a:spLocks noGrp="1"/>
          </p:cNvSpPr>
          <p:nvPr>
            <p:ph type="body" idx="1"/>
          </p:nvPr>
        </p:nvSpPr>
        <p:spPr>
          <a:xfrm>
            <a:off x="2265677" y="1208439"/>
            <a:ext cx="6026767" cy="1342200"/>
          </a:xfrm>
          <a:prstGeom prst="rect">
            <a:avLst/>
          </a:prstGeom>
        </p:spPr>
        <p:txBody>
          <a:bodyPr spcFirstLastPara="1" wrap="square" lIns="91425" tIns="91425" rIns="91425" bIns="91425" anchor="t" anchorCtr="0">
            <a:noAutofit/>
          </a:bodyPr>
          <a:lstStyle/>
          <a:p>
            <a:pPr indent="-228600" rtl="0">
              <a:spcBef>
                <a:spcPts val="1200"/>
              </a:spcBef>
              <a:spcAft>
                <a:spcPts val="1200"/>
              </a:spcAft>
            </a:pPr>
            <a:r>
              <a:rPr lang="en-IN" sz="1400" b="0" i="0" u="none" strike="noStrike" dirty="0">
                <a:solidFill>
                  <a:schemeClr val="tx2"/>
                </a:solidFill>
                <a:effectLst/>
                <a:latin typeface="EB Garamond" panose="00000500000000000000" pitchFamily="2" charset="0"/>
              </a:rPr>
              <a:t>The Model built showed an accuracy of 97% on the train data and 93% on validation data and this model was deployed using </a:t>
            </a:r>
            <a:r>
              <a:rPr lang="en-IN" sz="1400" dirty="0">
                <a:solidFill>
                  <a:schemeClr val="tx2"/>
                </a:solidFill>
                <a:latin typeface="EB Garamond" panose="00000500000000000000" pitchFamily="2" charset="0"/>
              </a:rPr>
              <a:t>flask and later </a:t>
            </a:r>
            <a:r>
              <a:rPr lang="en-IN" sz="1400" b="0" i="0" u="none" strike="noStrike" dirty="0">
                <a:solidFill>
                  <a:schemeClr val="tx2"/>
                </a:solidFill>
                <a:effectLst/>
                <a:latin typeface="EB Garamond" panose="00000500000000000000" pitchFamily="2" charset="0"/>
              </a:rPr>
              <a:t>on to an Android Application </a:t>
            </a:r>
          </a:p>
          <a:p>
            <a:pPr indent="-228600">
              <a:spcBef>
                <a:spcPts val="1200"/>
              </a:spcBef>
              <a:spcAft>
                <a:spcPts val="1200"/>
              </a:spcAft>
            </a:pPr>
            <a:r>
              <a:rPr lang="en-IN" sz="1400" b="0" i="0" u="none" strike="noStrike" dirty="0">
                <a:solidFill>
                  <a:schemeClr val="tx2"/>
                </a:solidFill>
                <a:effectLst/>
                <a:latin typeface="EB Garamond" panose="00000500000000000000" pitchFamily="2" charset="0"/>
              </a:rPr>
              <a:t>Working Interface:  The user has to choose the "AMC Name" and "Crop" in the drop-down menus along with giving the maximum and minimum prices as an input in order to predict the price. This will help the harvesters to track the predicted amount market-wise and commodity wise. This app was built using a web application integrated development environment originally provided by Google called "MIT App Inventor". </a:t>
            </a:r>
            <a:endParaRPr lang="en-IN" sz="1400" b="0" dirty="0">
              <a:solidFill>
                <a:schemeClr val="tx2"/>
              </a:solidFill>
              <a:effectLst/>
            </a:endParaRPr>
          </a:p>
          <a:p>
            <a:pPr marL="114300" indent="0">
              <a:buNone/>
            </a:pPr>
            <a:endParaRPr sz="1400" dirty="0">
              <a:solidFill>
                <a:schemeClr val="tx2"/>
              </a:solidFill>
            </a:endParaRPr>
          </a:p>
        </p:txBody>
      </p:sp>
      <p:grpSp>
        <p:nvGrpSpPr>
          <p:cNvPr id="566" name="Google Shape;566;p63"/>
          <p:cNvGrpSpPr/>
          <p:nvPr/>
        </p:nvGrpSpPr>
        <p:grpSpPr>
          <a:xfrm>
            <a:off x="1101111" y="1160636"/>
            <a:ext cx="1305790" cy="2711920"/>
            <a:chOff x="4089139" y="3416366"/>
            <a:chExt cx="446516" cy="927342"/>
          </a:xfrm>
        </p:grpSpPr>
        <p:sp>
          <p:nvSpPr>
            <p:cNvPr id="567" name="Google Shape;567;p63"/>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p:cNvSpPr/>
            <p:nvPr/>
          </p:nvSpPr>
          <p:spPr>
            <a:xfrm>
              <a:off x="4276676" y="4256238"/>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p:cNvSpPr/>
            <p:nvPr/>
          </p:nvSpPr>
          <p:spPr>
            <a:xfrm>
              <a:off x="4267087" y="3477439"/>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3"/>
            <p:cNvSpPr/>
            <p:nvPr/>
          </p:nvSpPr>
          <p:spPr>
            <a:xfrm>
              <a:off x="4301496" y="3441383"/>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63"/>
          <p:cNvSpPr/>
          <p:nvPr/>
        </p:nvSpPr>
        <p:spPr>
          <a:xfrm rot="2222233">
            <a:off x="3939993" y="-34787"/>
            <a:ext cx="597356" cy="81388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3"/>
          <p:cNvSpPr/>
          <p:nvPr/>
        </p:nvSpPr>
        <p:spPr>
          <a:xfrm rot="2567995">
            <a:off x="4337025" y="4357641"/>
            <a:ext cx="1046164" cy="774087"/>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2" descr="360DigiTMG - Online Certification Training Courses">
            <a:extLst>
              <a:ext uri="{FF2B5EF4-FFF2-40B4-BE49-F238E27FC236}">
                <a16:creationId xmlns:a16="http://schemas.microsoft.com/office/drawing/2014/main" id="{F830E0BC-C738-4C5E-9607-02839F9B1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2"/>
        <p:cNvGrpSpPr/>
        <p:nvPr/>
      </p:nvGrpSpPr>
      <p:grpSpPr>
        <a:xfrm>
          <a:off x="0" y="0"/>
          <a:ext cx="0" cy="0"/>
          <a:chOff x="0" y="0"/>
          <a:chExt cx="0" cy="0"/>
        </a:xfrm>
      </p:grpSpPr>
      <p:sp>
        <p:nvSpPr>
          <p:cNvPr id="563" name="Google Shape;563;p63"/>
          <p:cNvSpPr/>
          <p:nvPr/>
        </p:nvSpPr>
        <p:spPr>
          <a:xfrm>
            <a:off x="538131" y="392700"/>
            <a:ext cx="8177878"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63"/>
          <p:cNvSpPr txBox="1">
            <a:spLocks noGrp="1"/>
          </p:cNvSpPr>
          <p:nvPr>
            <p:ph type="title"/>
          </p:nvPr>
        </p:nvSpPr>
        <p:spPr>
          <a:xfrm>
            <a:off x="2218944" y="517094"/>
            <a:ext cx="40890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Preview: Mobile App</a:t>
            </a:r>
            <a:endParaRPr dirty="0"/>
          </a:p>
        </p:txBody>
      </p:sp>
      <p:sp>
        <p:nvSpPr>
          <p:cNvPr id="565" name="Google Shape;565;p63"/>
          <p:cNvSpPr txBox="1">
            <a:spLocks noGrp="1"/>
          </p:cNvSpPr>
          <p:nvPr>
            <p:ph type="body" idx="1"/>
          </p:nvPr>
        </p:nvSpPr>
        <p:spPr>
          <a:xfrm>
            <a:off x="6331123" y="1876484"/>
            <a:ext cx="2249430" cy="418731"/>
          </a:xfrm>
          <a:prstGeom prst="rect">
            <a:avLst/>
          </a:prstGeom>
        </p:spPr>
        <p:txBody>
          <a:bodyPr spcFirstLastPara="1" wrap="square" lIns="91425" tIns="91425" rIns="91425" bIns="91425" anchor="t" anchorCtr="0">
            <a:noAutofit/>
          </a:bodyPr>
          <a:lstStyle/>
          <a:p>
            <a:pPr marL="114300" indent="0">
              <a:buNone/>
            </a:pPr>
            <a:r>
              <a:rPr lang="en-US" sz="1100" dirty="0">
                <a:solidFill>
                  <a:schemeClr val="tx2"/>
                </a:solidFill>
                <a:latin typeface="Georgia" panose="02040502050405020303" pitchFamily="18" charset="0"/>
              </a:rPr>
              <a:t>This application is built to overcome the complication of farmers in anticipating the future price of a commodity based on the overall volume production of each respective commodity during farming</a:t>
            </a:r>
            <a:endParaRPr sz="1100" dirty="0">
              <a:solidFill>
                <a:schemeClr val="tx2"/>
              </a:solidFill>
              <a:latin typeface="Georgia" panose="02040502050405020303" pitchFamily="18" charset="0"/>
            </a:endParaRPr>
          </a:p>
        </p:txBody>
      </p:sp>
      <p:grpSp>
        <p:nvGrpSpPr>
          <p:cNvPr id="566" name="Google Shape;566;p63"/>
          <p:cNvGrpSpPr/>
          <p:nvPr/>
        </p:nvGrpSpPr>
        <p:grpSpPr>
          <a:xfrm>
            <a:off x="1101111" y="1160636"/>
            <a:ext cx="1305790" cy="2711920"/>
            <a:chOff x="4089139" y="3416366"/>
            <a:chExt cx="446516" cy="927342"/>
          </a:xfrm>
        </p:grpSpPr>
        <p:sp>
          <p:nvSpPr>
            <p:cNvPr id="567" name="Google Shape;567;p63"/>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p:cNvSpPr/>
            <p:nvPr/>
          </p:nvSpPr>
          <p:spPr>
            <a:xfrm>
              <a:off x="4276676" y="4256238"/>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p:cNvSpPr/>
            <p:nvPr/>
          </p:nvSpPr>
          <p:spPr>
            <a:xfrm>
              <a:off x="4267087" y="3477439"/>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3"/>
            <p:cNvSpPr/>
            <p:nvPr/>
          </p:nvSpPr>
          <p:spPr>
            <a:xfrm>
              <a:off x="4301496" y="3441383"/>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63"/>
          <p:cNvSpPr/>
          <p:nvPr/>
        </p:nvSpPr>
        <p:spPr>
          <a:xfrm rot="2222233">
            <a:off x="495345" y="97801"/>
            <a:ext cx="597356" cy="81388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3"/>
          <p:cNvSpPr/>
          <p:nvPr/>
        </p:nvSpPr>
        <p:spPr>
          <a:xfrm rot="21039347">
            <a:off x="8154628" y="4310574"/>
            <a:ext cx="747846" cy="56835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172" name="Picture 4">
            <a:extLst>
              <a:ext uri="{FF2B5EF4-FFF2-40B4-BE49-F238E27FC236}">
                <a16:creationId xmlns:a16="http://schemas.microsoft.com/office/drawing/2014/main" id="{FD6BFBCF-B025-4DE2-A4B5-9D2162FC5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111" y="1434713"/>
            <a:ext cx="1293550" cy="208656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58D4861-AC05-43CE-A892-6DC53A51B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862" y="1234036"/>
            <a:ext cx="2194179" cy="295057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25D95C0-F8B3-454F-BB41-5676C772A423}"/>
              </a:ext>
            </a:extLst>
          </p:cNvPr>
          <p:cNvCxnSpPr>
            <a:cxnSpLocks/>
          </p:cNvCxnSpPr>
          <p:nvPr/>
        </p:nvCxnSpPr>
        <p:spPr>
          <a:xfrm>
            <a:off x="2831946" y="2295215"/>
            <a:ext cx="1222602"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 name="Right Brace 4">
            <a:extLst>
              <a:ext uri="{FF2B5EF4-FFF2-40B4-BE49-F238E27FC236}">
                <a16:creationId xmlns:a16="http://schemas.microsoft.com/office/drawing/2014/main" id="{994DE02E-AD19-47FC-9409-78D050C86925}"/>
              </a:ext>
            </a:extLst>
          </p:cNvPr>
          <p:cNvSpPr/>
          <p:nvPr/>
        </p:nvSpPr>
        <p:spPr>
          <a:xfrm>
            <a:off x="2406901" y="1434713"/>
            <a:ext cx="348491" cy="1735203"/>
          </a:xfrm>
          <a:prstGeom prst="rightBrace">
            <a:avLst>
              <a:gd name="adj1" fmla="val 12448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pic>
        <p:nvPicPr>
          <p:cNvPr id="21" name="Picture 2" descr="360DigiTMG - Online Certification Training Courses">
            <a:extLst>
              <a:ext uri="{FF2B5EF4-FFF2-40B4-BE49-F238E27FC236}">
                <a16:creationId xmlns:a16="http://schemas.microsoft.com/office/drawing/2014/main" id="{6913BA38-DFD5-4443-A07A-8CD19549C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642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3E1C"/>
        </a:solidFill>
        <a:effectLst/>
      </p:bgPr>
    </p:bg>
    <p:spTree>
      <p:nvGrpSpPr>
        <p:cNvPr id="1" name="Shape 628"/>
        <p:cNvGrpSpPr/>
        <p:nvPr/>
      </p:nvGrpSpPr>
      <p:grpSpPr>
        <a:xfrm>
          <a:off x="0" y="0"/>
          <a:ext cx="0" cy="0"/>
          <a:chOff x="0" y="0"/>
          <a:chExt cx="0" cy="0"/>
        </a:xfrm>
      </p:grpSpPr>
      <p:pic>
        <p:nvPicPr>
          <p:cNvPr id="9" name="Picture 8">
            <a:extLst>
              <a:ext uri="{FF2B5EF4-FFF2-40B4-BE49-F238E27FC236}">
                <a16:creationId xmlns:a16="http://schemas.microsoft.com/office/drawing/2014/main" id="{8EA2C3C2-922C-43C7-ADAB-1380CF67D0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00250" y="0"/>
            <a:ext cx="5143500" cy="5143500"/>
          </a:xfrm>
          <a:prstGeom prst="rect">
            <a:avLst/>
          </a:prstGeom>
        </p:spPr>
      </p:pic>
      <p:pic>
        <p:nvPicPr>
          <p:cNvPr id="13" name="Picture 2" descr="360DigiTMG - Online Certification Training Courses">
            <a:extLst>
              <a:ext uri="{FF2B5EF4-FFF2-40B4-BE49-F238E27FC236}">
                <a16:creationId xmlns:a16="http://schemas.microsoft.com/office/drawing/2014/main" id="{C202CAFD-1315-42FB-B7DE-3CFA73088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8"/>
        <p:cNvGrpSpPr/>
        <p:nvPr/>
      </p:nvGrpSpPr>
      <p:grpSpPr>
        <a:xfrm>
          <a:off x="0" y="0"/>
          <a:ext cx="0" cy="0"/>
          <a:chOff x="0" y="0"/>
          <a:chExt cx="0" cy="0"/>
        </a:xfrm>
      </p:grpSpPr>
      <p:pic>
        <p:nvPicPr>
          <p:cNvPr id="3" name="Picture 2">
            <a:extLst>
              <a:ext uri="{FF2B5EF4-FFF2-40B4-BE49-F238E27FC236}">
                <a16:creationId xmlns:a16="http://schemas.microsoft.com/office/drawing/2014/main" id="{C4B9C685-F517-4175-B8DF-9546170113A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37588" y="720090"/>
            <a:ext cx="5728716" cy="4800600"/>
          </a:xfrm>
          <a:prstGeom prst="rect">
            <a:avLst/>
          </a:prstGeom>
        </p:spPr>
      </p:pic>
      <p:pic>
        <p:nvPicPr>
          <p:cNvPr id="4" name="Picture 2" descr="360DigiTMG - Online Certification Training Courses">
            <a:extLst>
              <a:ext uri="{FF2B5EF4-FFF2-40B4-BE49-F238E27FC236}">
                <a16:creationId xmlns:a16="http://schemas.microsoft.com/office/drawing/2014/main" id="{294E8713-A4C0-497E-9D3E-6622B6096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669" y="4423410"/>
            <a:ext cx="1998331" cy="70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9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95" name="Google Shape;195;p37"/>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200" dirty="0"/>
              <a:t>Aim and the Business Problem</a:t>
            </a:r>
            <a:endParaRPr sz="1200" dirty="0"/>
          </a:p>
        </p:txBody>
      </p:sp>
      <p:sp>
        <p:nvSpPr>
          <p:cNvPr id="196" name="Google Shape;196;p37"/>
          <p:cNvSpPr txBox="1">
            <a:spLocks noGrp="1"/>
          </p:cNvSpPr>
          <p:nvPr>
            <p:ph type="subTitle" idx="3"/>
          </p:nvPr>
        </p:nvSpPr>
        <p:spPr>
          <a:xfrm>
            <a:off x="2632667" y="3191350"/>
            <a:ext cx="1823266"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198" name="Google Shape;198;p37"/>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200" name="Google Shape;200;p37"/>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201" name="Google Shape;201;p37"/>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The Result and Product</a:t>
            </a:r>
            <a:endParaRPr dirty="0"/>
          </a:p>
        </p:txBody>
      </p:sp>
      <p:pic>
        <p:nvPicPr>
          <p:cNvPr id="202" name="Google Shape;202;p37"/>
          <p:cNvPicPr preferRelativeResize="0"/>
          <p:nvPr/>
        </p:nvPicPr>
        <p:blipFill rotWithShape="1">
          <a:blip r:embed="rId4">
            <a:alphaModFix/>
          </a:blip>
          <a:srcRect l="7307" t="32302" r="61597" b="20773"/>
          <a:stretch/>
        </p:blipFill>
        <p:spPr>
          <a:xfrm>
            <a:off x="898775" y="1896426"/>
            <a:ext cx="1179900" cy="1192800"/>
          </a:xfrm>
          <a:prstGeom prst="ellipse">
            <a:avLst/>
          </a:prstGeom>
          <a:noFill/>
          <a:ln>
            <a:noFill/>
          </a:ln>
        </p:spPr>
      </p:pic>
      <p:sp>
        <p:nvSpPr>
          <p:cNvPr id="203" name="Google Shape;203;p3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04" name="Google Shape;204;p37"/>
          <p:cNvPicPr preferRelativeResize="0"/>
          <p:nvPr/>
        </p:nvPicPr>
        <p:blipFill rotWithShape="1">
          <a:blip r:embed="rId4">
            <a:alphaModFix/>
          </a:blip>
          <a:srcRect l="23501" t="10956" r="45402" b="42119"/>
          <a:stretch/>
        </p:blipFill>
        <p:spPr>
          <a:xfrm>
            <a:off x="2954350" y="1896426"/>
            <a:ext cx="1179900" cy="1192800"/>
          </a:xfrm>
          <a:prstGeom prst="ellipse">
            <a:avLst/>
          </a:prstGeom>
          <a:noFill/>
          <a:ln>
            <a:noFill/>
          </a:ln>
        </p:spPr>
      </p:pic>
      <p:pic>
        <p:nvPicPr>
          <p:cNvPr id="205" name="Google Shape;205;p37"/>
          <p:cNvPicPr preferRelativeResize="0"/>
          <p:nvPr/>
        </p:nvPicPr>
        <p:blipFill rotWithShape="1">
          <a:blip r:embed="rId4">
            <a:alphaModFix/>
          </a:blip>
          <a:srcRect l="31468" t="53075" r="37435"/>
          <a:stretch/>
        </p:blipFill>
        <p:spPr>
          <a:xfrm>
            <a:off x="5015188" y="1896426"/>
            <a:ext cx="1179900" cy="1192800"/>
          </a:xfrm>
          <a:prstGeom prst="ellipse">
            <a:avLst/>
          </a:prstGeom>
          <a:noFill/>
          <a:ln>
            <a:noFill/>
          </a:ln>
        </p:spPr>
      </p:pic>
      <p:pic>
        <p:nvPicPr>
          <p:cNvPr id="206" name="Google Shape;206;p37"/>
          <p:cNvPicPr preferRelativeResize="0"/>
          <p:nvPr/>
        </p:nvPicPr>
        <p:blipFill rotWithShape="1">
          <a:blip r:embed="rId4">
            <a:alphaModFix/>
          </a:blip>
          <a:srcRect l="63854" t="16611" r="5049" b="36464"/>
          <a:stretch/>
        </p:blipFill>
        <p:spPr>
          <a:xfrm>
            <a:off x="7065263" y="1896426"/>
            <a:ext cx="1179900" cy="1192800"/>
          </a:xfrm>
          <a:prstGeom prst="ellipse">
            <a:avLst/>
          </a:prstGeom>
          <a:noFill/>
          <a:ln>
            <a:noFill/>
          </a:ln>
        </p:spPr>
      </p:pic>
      <p:sp>
        <p:nvSpPr>
          <p:cNvPr id="3" name="Subtitle 2">
            <a:extLst>
              <a:ext uri="{FF2B5EF4-FFF2-40B4-BE49-F238E27FC236}">
                <a16:creationId xmlns:a16="http://schemas.microsoft.com/office/drawing/2014/main" id="{450AF238-7016-4A94-9AF5-981794A5B14A}"/>
              </a:ext>
            </a:extLst>
          </p:cNvPr>
          <p:cNvSpPr>
            <a:spLocks noGrp="1"/>
          </p:cNvSpPr>
          <p:nvPr>
            <p:ph type="subTitle" idx="4"/>
          </p:nvPr>
        </p:nvSpPr>
        <p:spPr>
          <a:xfrm>
            <a:off x="2646802" y="3624850"/>
            <a:ext cx="1726800" cy="647700"/>
          </a:xfrm>
        </p:spPr>
        <p:txBody>
          <a:bodyPr/>
          <a:lstStyle/>
          <a:p>
            <a:r>
              <a:rPr lang="en-IN" dirty="0"/>
              <a:t>Data Collection</a:t>
            </a:r>
          </a:p>
          <a:p>
            <a:r>
              <a:rPr lang="en-IN" dirty="0"/>
              <a:t>Data Preparation</a:t>
            </a:r>
          </a:p>
        </p:txBody>
      </p:sp>
      <p:sp>
        <p:nvSpPr>
          <p:cNvPr id="21" name="Subtitle 2">
            <a:extLst>
              <a:ext uri="{FF2B5EF4-FFF2-40B4-BE49-F238E27FC236}">
                <a16:creationId xmlns:a16="http://schemas.microsoft.com/office/drawing/2014/main" id="{35F9B48E-2316-4560-B719-ECF8084B86E9}"/>
              </a:ext>
            </a:extLst>
          </p:cNvPr>
          <p:cNvSpPr txBox="1">
            <a:spLocks/>
          </p:cNvSpPr>
          <p:nvPr/>
        </p:nvSpPr>
        <p:spPr>
          <a:xfrm>
            <a:off x="4708784" y="3640818"/>
            <a:ext cx="1726800"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300" b="0" i="0" u="none" strike="noStrike" cap="none">
                <a:solidFill>
                  <a:schemeClr val="accent2"/>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300" b="0" i="0" u="none" strike="noStrike" cap="none">
                <a:solidFill>
                  <a:schemeClr val="accent2"/>
                </a:solidFill>
                <a:latin typeface="Open Sans"/>
                <a:ea typeface="Open Sans"/>
                <a:cs typeface="Open Sans"/>
                <a:sym typeface="Open Sans"/>
              </a:defRPr>
            </a:lvl9pPr>
          </a:lstStyle>
          <a:p>
            <a:r>
              <a:rPr lang="en-IN" dirty="0"/>
              <a:t>EDA</a:t>
            </a:r>
          </a:p>
          <a:p>
            <a:r>
              <a:rPr lang="en-IN" dirty="0"/>
              <a:t>Model: ML &amp; DL</a:t>
            </a:r>
          </a:p>
        </p:txBody>
      </p:sp>
      <p:pic>
        <p:nvPicPr>
          <p:cNvPr id="15" name="Picture 2" descr="360DigiTMG - Online Certification Training Courses">
            <a:extLst>
              <a:ext uri="{FF2B5EF4-FFF2-40B4-BE49-F238E27FC236}">
                <a16:creationId xmlns:a16="http://schemas.microsoft.com/office/drawing/2014/main" id="{C881C6A7-E7D8-496B-BEBF-C1A75966B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332951" y="1683728"/>
            <a:ext cx="6478098" cy="10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23" name="Google Shape;223;p39"/>
          <p:cNvSpPr txBox="1">
            <a:spLocks noGrp="1"/>
          </p:cNvSpPr>
          <p:nvPr>
            <p:ph type="subTitle" idx="1"/>
          </p:nvPr>
        </p:nvSpPr>
        <p:spPr>
          <a:xfrm>
            <a:off x="2149350" y="3226042"/>
            <a:ext cx="4845300" cy="132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600" dirty="0"/>
              <a:t>The Aim and The Business Problem</a:t>
            </a:r>
          </a:p>
        </p:txBody>
      </p:sp>
      <p:pic>
        <p:nvPicPr>
          <p:cNvPr id="4" name="Picture 2" descr="360DigiTMG - Online Certification Training Courses">
            <a:extLst>
              <a:ext uri="{FF2B5EF4-FFF2-40B4-BE49-F238E27FC236}">
                <a16:creationId xmlns:a16="http://schemas.microsoft.com/office/drawing/2014/main" id="{5D0685FE-0A01-4287-8E62-8D97CDEDC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3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body" idx="1"/>
          </p:nvPr>
        </p:nvSpPr>
        <p:spPr>
          <a:xfrm>
            <a:off x="268224" y="1132893"/>
            <a:ext cx="8924544"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0" i="0" dirty="0">
                <a:solidFill>
                  <a:srgbClr val="24292E"/>
                </a:solidFill>
                <a:effectLst/>
                <a:latin typeface="-apple-system"/>
              </a:rPr>
              <a:t>The Agricultural market cannot just be explained by the simple principle of supply and demand. Rather, it is an interplay of many variables that ideally should be used in the price-discovery of crops. </a:t>
            </a:r>
          </a:p>
          <a:p>
            <a:pPr marL="0" lvl="0" indent="0" algn="l" rtl="0">
              <a:spcBef>
                <a:spcPts val="0"/>
              </a:spcBef>
              <a:spcAft>
                <a:spcPts val="0"/>
              </a:spcAft>
              <a:buNone/>
            </a:pPr>
            <a:endParaRPr lang="en-IN" sz="2400" b="0" i="0" dirty="0">
              <a:solidFill>
                <a:srgbClr val="24292E"/>
              </a:solidFill>
              <a:effectLst/>
              <a:latin typeface="-apple-system"/>
            </a:endParaRPr>
          </a:p>
          <a:p>
            <a:pPr marL="0" lvl="0" indent="0" algn="l" rtl="0">
              <a:spcBef>
                <a:spcPts val="0"/>
              </a:spcBef>
              <a:spcAft>
                <a:spcPts val="0"/>
              </a:spcAft>
              <a:buNone/>
            </a:pPr>
            <a:r>
              <a:rPr lang="en-IN" sz="2400" b="0" i="0" dirty="0">
                <a:solidFill>
                  <a:srgbClr val="24292E"/>
                </a:solidFill>
                <a:effectLst/>
                <a:latin typeface="-apple-system"/>
              </a:rPr>
              <a:t>Post-harvest, farmers generally rely on the local prices set at mandis/marketplaces to sell their crops. It has been witnessed that using historical and real-time data, machine learning models could be built to predict real-time prices and also help manage crop volume.</a:t>
            </a:r>
            <a:endParaRPr sz="2400" dirty="0"/>
          </a:p>
          <a:p>
            <a:pPr marL="0" lvl="0" indent="0" algn="l" rtl="0">
              <a:spcBef>
                <a:spcPts val="0"/>
              </a:spcBef>
              <a:spcAft>
                <a:spcPts val="0"/>
              </a:spcAft>
              <a:buNone/>
            </a:pPr>
            <a:endParaRPr sz="2400" dirty="0"/>
          </a:p>
        </p:txBody>
      </p:sp>
      <p:sp>
        <p:nvSpPr>
          <p:cNvPr id="189" name="Google Shape;189;p36"/>
          <p:cNvSpPr txBox="1">
            <a:spLocks noGrp="1"/>
          </p:cNvSpPr>
          <p:nvPr>
            <p:ph type="title"/>
          </p:nvPr>
        </p:nvSpPr>
        <p:spPr>
          <a:xfrm>
            <a:off x="-97536" y="175710"/>
            <a:ext cx="92415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Aim</a:t>
            </a:r>
            <a:endParaRPr sz="2400" dirty="0"/>
          </a:p>
        </p:txBody>
      </p:sp>
      <p:pic>
        <p:nvPicPr>
          <p:cNvPr id="4" name="Picture 2" descr="360DigiTMG - Online Certification Training Courses">
            <a:extLst>
              <a:ext uri="{FF2B5EF4-FFF2-40B4-BE49-F238E27FC236}">
                <a16:creationId xmlns:a16="http://schemas.microsoft.com/office/drawing/2014/main" id="{61633BA3-B8E4-404B-92BE-50BA65FC0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body" idx="1"/>
          </p:nvPr>
        </p:nvSpPr>
        <p:spPr>
          <a:xfrm>
            <a:off x="323088" y="1071933"/>
            <a:ext cx="8497824"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200" b="0" i="0" dirty="0">
                <a:solidFill>
                  <a:srgbClr val="24292E"/>
                </a:solidFill>
                <a:effectLst/>
                <a:latin typeface="-apple-system"/>
              </a:rPr>
              <a:t>Our aim is to build a model and a easy to use application on real-time price discovery and volume management at e-marketplaces in the Agriculture sector such that it becomes easier for the harvesters in anticipating their performance. </a:t>
            </a:r>
          </a:p>
          <a:p>
            <a:pPr marL="0" lvl="0" indent="0" algn="l" rtl="0">
              <a:spcBef>
                <a:spcPts val="0"/>
              </a:spcBef>
              <a:spcAft>
                <a:spcPts val="0"/>
              </a:spcAft>
              <a:buNone/>
            </a:pPr>
            <a:endParaRPr lang="en-IN" sz="2200" dirty="0">
              <a:solidFill>
                <a:srgbClr val="24292E"/>
              </a:solidFill>
              <a:latin typeface="-apple-system"/>
            </a:endParaRPr>
          </a:p>
          <a:p>
            <a:pPr marL="0" lvl="0" indent="0" algn="l" rtl="0">
              <a:spcBef>
                <a:spcPts val="0"/>
              </a:spcBef>
              <a:spcAft>
                <a:spcPts val="0"/>
              </a:spcAft>
              <a:buNone/>
            </a:pPr>
            <a:r>
              <a:rPr lang="en-IN" sz="2200" dirty="0">
                <a:solidFill>
                  <a:srgbClr val="24292E"/>
                </a:solidFill>
                <a:latin typeface="-apple-system"/>
              </a:rPr>
              <a:t>Hence, we </a:t>
            </a:r>
            <a:r>
              <a:rPr lang="en-IN" sz="2200" b="0" i="0" dirty="0">
                <a:solidFill>
                  <a:srgbClr val="24292E"/>
                </a:solidFill>
                <a:effectLst/>
                <a:latin typeface="-apple-system"/>
              </a:rPr>
              <a:t>present you with a dataset on agriculture around Telangana from the year 2016 to 2020 along with an additional record of the year 2021’s until the month of February and the key objective is to understand the forecasting trend in APMC (Agricultural produce market committee)/mandi price (Minimum, Maximum and Modal) &amp; quantity arrival data for different commodities in Telangana.</a:t>
            </a:r>
            <a:endParaRPr sz="2200" dirty="0"/>
          </a:p>
        </p:txBody>
      </p:sp>
      <p:sp>
        <p:nvSpPr>
          <p:cNvPr id="189" name="Google Shape;189;p36"/>
          <p:cNvSpPr txBox="1">
            <a:spLocks noGrp="1"/>
          </p:cNvSpPr>
          <p:nvPr>
            <p:ph type="title"/>
          </p:nvPr>
        </p:nvSpPr>
        <p:spPr>
          <a:xfrm>
            <a:off x="-225977" y="242006"/>
            <a:ext cx="92415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Aim </a:t>
            </a:r>
            <a:endParaRPr sz="2400" dirty="0"/>
          </a:p>
        </p:txBody>
      </p:sp>
      <p:pic>
        <p:nvPicPr>
          <p:cNvPr id="4" name="Picture 2" descr="360DigiTMG - Online Certification Training Courses">
            <a:extLst>
              <a:ext uri="{FF2B5EF4-FFF2-40B4-BE49-F238E27FC236}">
                <a16:creationId xmlns:a16="http://schemas.microsoft.com/office/drawing/2014/main" id="{2E197076-5DF2-4BD3-A068-EFB197FB0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84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381867" y="1444550"/>
            <a:ext cx="8462398" cy="35541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13" name="Google Shape;213;p38"/>
          <p:cNvSpPr txBox="1">
            <a:spLocks noGrp="1"/>
          </p:cNvSpPr>
          <p:nvPr>
            <p:ph type="subTitle" idx="1"/>
          </p:nvPr>
        </p:nvSpPr>
        <p:spPr>
          <a:xfrm>
            <a:off x="2656625" y="1638204"/>
            <a:ext cx="5774100" cy="21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accent2">
                    <a:lumMod val="75000"/>
                  </a:schemeClr>
                </a:solidFill>
                <a:latin typeface="Georgia" panose="02040502050405020303" pitchFamily="18" charset="0"/>
              </a:rPr>
              <a:t>Farmers usually rely on the local prices at Mandis/Market to sell their crops, Hence,</a:t>
            </a:r>
          </a:p>
          <a:p>
            <a:pPr marL="0" lvl="0" indent="0" algn="l" rtl="0">
              <a:spcBef>
                <a:spcPts val="0"/>
              </a:spcBef>
              <a:spcAft>
                <a:spcPts val="0"/>
              </a:spcAft>
              <a:buNone/>
            </a:pPr>
            <a:endParaRPr sz="1800" dirty="0">
              <a:solidFill>
                <a:schemeClr val="accent2">
                  <a:lumMod val="75000"/>
                </a:schemeClr>
              </a:solidFill>
              <a:latin typeface="Georgia" panose="02040502050405020303" pitchFamily="18" charset="0"/>
            </a:endParaRPr>
          </a:p>
          <a:p>
            <a:pPr marL="914400" lvl="0" indent="-311150" algn="l" rtl="0">
              <a:spcBef>
                <a:spcPts val="0"/>
              </a:spcBef>
              <a:spcAft>
                <a:spcPts val="0"/>
              </a:spcAft>
              <a:buClr>
                <a:schemeClr val="lt2"/>
              </a:buClr>
              <a:buSzPts val="1300"/>
              <a:buChar char="●"/>
            </a:pPr>
            <a:r>
              <a:rPr lang="en" sz="1800" dirty="0">
                <a:solidFill>
                  <a:schemeClr val="accent2">
                    <a:lumMod val="75000"/>
                  </a:schemeClr>
                </a:solidFill>
                <a:latin typeface="Georgia" panose="02040502050405020303" pitchFamily="18" charset="0"/>
              </a:rPr>
              <a:t>The objective is to Maximize profits for the cultivator and help them in Volume management of crops</a:t>
            </a:r>
            <a:endParaRPr sz="1800" dirty="0">
              <a:solidFill>
                <a:schemeClr val="accent2">
                  <a:lumMod val="75000"/>
                </a:schemeClr>
              </a:solidFill>
              <a:latin typeface="Georgia" panose="02040502050405020303" pitchFamily="18" charset="0"/>
            </a:endParaRPr>
          </a:p>
          <a:p>
            <a:pPr marL="0" lvl="0" indent="0" algn="l" rtl="0">
              <a:spcBef>
                <a:spcPts val="0"/>
              </a:spcBef>
              <a:spcAft>
                <a:spcPts val="0"/>
              </a:spcAft>
              <a:buNone/>
            </a:pPr>
            <a:endParaRPr sz="1800" dirty="0">
              <a:solidFill>
                <a:schemeClr val="accent2">
                  <a:lumMod val="75000"/>
                </a:schemeClr>
              </a:solidFill>
              <a:latin typeface="Georgia" panose="02040502050405020303" pitchFamily="18" charset="0"/>
            </a:endParaRPr>
          </a:p>
          <a:p>
            <a:pPr marL="914400" lvl="0" indent="-311150" algn="l" rtl="0">
              <a:spcBef>
                <a:spcPts val="0"/>
              </a:spcBef>
              <a:spcAft>
                <a:spcPts val="0"/>
              </a:spcAft>
              <a:buClr>
                <a:schemeClr val="lt2"/>
              </a:buClr>
              <a:buSzPts val="1300"/>
              <a:buChar char="●"/>
            </a:pPr>
            <a:r>
              <a:rPr lang="en-IN" sz="1800" b="0" i="0" dirty="0">
                <a:solidFill>
                  <a:schemeClr val="accent2">
                    <a:lumMod val="75000"/>
                  </a:schemeClr>
                </a:solidFill>
                <a:effectLst/>
                <a:latin typeface="Georgia" panose="02040502050405020303" pitchFamily="18" charset="0"/>
              </a:rPr>
              <a:t>Business Constraints </a:t>
            </a:r>
            <a:r>
              <a:rPr lang="en-IN" sz="1800" dirty="0">
                <a:solidFill>
                  <a:schemeClr val="accent2">
                    <a:lumMod val="75000"/>
                  </a:schemeClr>
                </a:solidFill>
                <a:latin typeface="Georgia" panose="02040502050405020303" pitchFamily="18" charset="0"/>
              </a:rPr>
              <a:t>is to </a:t>
            </a:r>
            <a:r>
              <a:rPr lang="en-IN" sz="1800" b="0" i="0" dirty="0">
                <a:solidFill>
                  <a:schemeClr val="accent2">
                    <a:lumMod val="75000"/>
                  </a:schemeClr>
                </a:solidFill>
                <a:effectLst/>
                <a:latin typeface="Georgia" panose="02040502050405020303" pitchFamily="18" charset="0"/>
              </a:rPr>
              <a:t>minimize the problems in increasing crop productivity by alerting the cultivators about the predicted production amount.</a:t>
            </a:r>
            <a:endParaRPr lang="en-IN" sz="1800" dirty="0">
              <a:solidFill>
                <a:schemeClr val="accent2">
                  <a:lumMod val="75000"/>
                </a:schemeClr>
              </a:solidFill>
              <a:latin typeface="Georgia" panose="02040502050405020303" pitchFamily="18" charset="0"/>
            </a:endParaRPr>
          </a:p>
          <a:p>
            <a:pPr marL="0" lvl="0" indent="0" algn="l" rtl="0">
              <a:spcBef>
                <a:spcPts val="0"/>
              </a:spcBef>
              <a:spcAft>
                <a:spcPts val="0"/>
              </a:spcAft>
              <a:buNone/>
            </a:pPr>
            <a:endParaRPr sz="1800" dirty="0">
              <a:solidFill>
                <a:schemeClr val="accent2">
                  <a:lumMod val="75000"/>
                </a:schemeClr>
              </a:solidFill>
              <a:latin typeface="Georgia" panose="02040502050405020303" pitchFamily="18" charset="0"/>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Problem</a:t>
            </a:r>
            <a:endParaRPr dirty="0"/>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02771" y="1109748"/>
            <a:ext cx="808729" cy="1145223"/>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82670" y="4171712"/>
            <a:ext cx="743389" cy="1263349"/>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2" descr="360DigiTMG - Online Certification Training Courses">
            <a:extLst>
              <a:ext uri="{FF2B5EF4-FFF2-40B4-BE49-F238E27FC236}">
                <a16:creationId xmlns:a16="http://schemas.microsoft.com/office/drawing/2014/main" id="{B6FB5CB9-6E41-43B6-9D63-AA0A172C9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243584" y="1305776"/>
            <a:ext cx="6437376" cy="1049700"/>
          </a:xfrm>
          <a:prstGeom prst="rect">
            <a:avLst/>
          </a:prstGeom>
        </p:spPr>
        <p:txBody>
          <a:bodyPr spcFirstLastPara="1" wrap="square" lIns="91425" tIns="91425" rIns="91425" bIns="91425" anchor="t" anchorCtr="0">
            <a:noAutofit/>
          </a:bodyPr>
          <a:lstStyle/>
          <a:p>
            <a:r>
              <a:rPr lang="en-IN" dirty="0"/>
              <a:t>About</a:t>
            </a:r>
            <a:r>
              <a:rPr lang="en" dirty="0"/>
              <a:t>!</a:t>
            </a:r>
            <a:endParaRPr dirty="0"/>
          </a:p>
        </p:txBody>
      </p:sp>
      <p:sp>
        <p:nvSpPr>
          <p:cNvPr id="223" name="Google Shape;223;p39"/>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p>
            <a:r>
              <a:rPr lang="en-IN" dirty="0"/>
              <a:t>Data Collection</a:t>
            </a:r>
          </a:p>
          <a:p>
            <a:r>
              <a:rPr lang="en-IN" dirty="0"/>
              <a:t>The Data Description</a:t>
            </a:r>
          </a:p>
          <a:p>
            <a:r>
              <a:rPr lang="en-IN" dirty="0"/>
              <a:t>Data Preparation</a:t>
            </a:r>
          </a:p>
        </p:txBody>
      </p:sp>
      <p:pic>
        <p:nvPicPr>
          <p:cNvPr id="4" name="Picture 2" descr="360DigiTMG - Online Certification Training Courses">
            <a:extLst>
              <a:ext uri="{FF2B5EF4-FFF2-40B4-BE49-F238E27FC236}">
                <a16:creationId xmlns:a16="http://schemas.microsoft.com/office/drawing/2014/main" id="{CFB695EB-314B-4D29-8999-F5BAC4478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224" y="4686160"/>
            <a:ext cx="1255776" cy="44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1275</Words>
  <Application>Microsoft Office PowerPoint</Application>
  <PresentationFormat>On-screen Show (16:9)</PresentationFormat>
  <Paragraphs>130</Paragraphs>
  <Slides>34</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Open Sans</vt:lpstr>
      <vt:lpstr>Proxima Nova</vt:lpstr>
      <vt:lpstr>Georgia</vt:lpstr>
      <vt:lpstr>Bradley Hand ITC</vt:lpstr>
      <vt:lpstr>Source Serif Pro</vt:lpstr>
      <vt:lpstr>-apple-system</vt:lpstr>
      <vt:lpstr>Arial</vt:lpstr>
      <vt:lpstr>Proxima Nova Semibold</vt:lpstr>
      <vt:lpstr>EB Garamond</vt:lpstr>
      <vt:lpstr>Inspirational green presentation by Slidesgo</vt:lpstr>
      <vt:lpstr>Slidesgo Final Pages</vt:lpstr>
      <vt:lpstr>Real-Time Price Discovery and Volume Management at e-Marketplaces</vt:lpstr>
      <vt:lpstr>Deeksha Das Mohapatra</vt:lpstr>
      <vt:lpstr>The Project Pipeline</vt:lpstr>
      <vt:lpstr>Table of Contents</vt:lpstr>
      <vt:lpstr>Introduction!</vt:lpstr>
      <vt:lpstr>Aim</vt:lpstr>
      <vt:lpstr>Aim </vt:lpstr>
      <vt:lpstr>Business Problem</vt:lpstr>
      <vt:lpstr>About!</vt:lpstr>
      <vt:lpstr>About</vt:lpstr>
      <vt:lpstr>About</vt:lpstr>
      <vt:lpstr>The APMCs</vt:lpstr>
      <vt:lpstr>Data Preprocessing</vt:lpstr>
      <vt:lpstr>Crops - Commodities </vt:lpstr>
      <vt:lpstr>Data Reading</vt:lpstr>
      <vt:lpstr>Data Preparation</vt:lpstr>
      <vt:lpstr>0.14%</vt:lpstr>
      <vt:lpstr>Analysis!</vt:lpstr>
      <vt:lpstr>1. Tableau: EDA</vt:lpstr>
      <vt:lpstr>PowerPoint Presentation</vt:lpstr>
      <vt:lpstr>EDA: Map View of Telangana with its crop production and its volume in Quintals  </vt:lpstr>
      <vt:lpstr>1.1 Forecasting</vt:lpstr>
      <vt:lpstr>The Forecasting: minimum, maximum and modal price of different crops with their production volumes in quintals. </vt:lpstr>
      <vt:lpstr>The Forecasting: Bengal Gram Common and Groundnut pods Common </vt:lpstr>
      <vt:lpstr>The Forecasting:  Forecasting of Groundnut pods wet and Maize Common with their prices</vt:lpstr>
      <vt:lpstr>The Forecasting:  Forecasting of Maize Hybrid New and Maize Hybrid Old</vt:lpstr>
      <vt:lpstr>Model Selection</vt:lpstr>
      <vt:lpstr>Model Building</vt:lpstr>
      <vt:lpstr>Results obtained from Model Building</vt:lpstr>
      <vt:lpstr>Conclusion!</vt:lpstr>
      <vt:lpstr>Mobile App</vt:lpstr>
      <vt:lpstr>Preview: Mobile App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Price Discovery and Volume Management at e-Marketplaces</dc:title>
  <dc:creator>hp</dc:creator>
  <cp:lastModifiedBy>deeksha das mohapatra</cp:lastModifiedBy>
  <cp:revision>67</cp:revision>
  <dcterms:modified xsi:type="dcterms:W3CDTF">2021-06-09T11:11:00Z</dcterms:modified>
</cp:coreProperties>
</file>